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Lst>
  <p:handoutMasterIdLst>
    <p:handoutMasterId r:id="rId31"/>
  </p:handoutMasterIdLst>
  <p:sldIdLst>
    <p:sldId id="423" r:id="rId4"/>
    <p:sldId id="424" r:id="rId5"/>
    <p:sldId id="310" r:id="rId6"/>
    <p:sldId id="274" r:id="rId7"/>
    <p:sldId id="281" r:id="rId8"/>
    <p:sldId id="428" r:id="rId9"/>
    <p:sldId id="425" r:id="rId10"/>
    <p:sldId id="429" r:id="rId11"/>
    <p:sldId id="426" r:id="rId12"/>
    <p:sldId id="430" r:id="rId13"/>
    <p:sldId id="427" r:id="rId14"/>
    <p:sldId id="431" r:id="rId15"/>
    <p:sldId id="432" r:id="rId16"/>
    <p:sldId id="435" r:id="rId17"/>
    <p:sldId id="433" r:id="rId18"/>
    <p:sldId id="436" r:id="rId19"/>
    <p:sldId id="302" r:id="rId20"/>
    <p:sldId id="261" r:id="rId21"/>
    <p:sldId id="264" r:id="rId22"/>
    <p:sldId id="417" r:id="rId23"/>
    <p:sldId id="419" r:id="rId24"/>
    <p:sldId id="282" r:id="rId25"/>
    <p:sldId id="434" r:id="rId26"/>
    <p:sldId id="420" r:id="rId27"/>
    <p:sldId id="439" r:id="rId28"/>
    <p:sldId id="309" r:id="rId29"/>
    <p:sldId id="260" r:id="rId30"/>
  </p:sldIdLst>
  <p:sldSz cx="12192000" cy="6858000"/>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24"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C45B"/>
    <a:srgbClr val="51B3B5"/>
    <a:srgbClr val="59BE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88" autoAdjust="0"/>
    <p:restoredTop sz="94660"/>
  </p:normalViewPr>
  <p:slideViewPr>
    <p:cSldViewPr snapToGrid="0">
      <p:cViewPr varScale="1">
        <p:scale>
          <a:sx n="92" d="100"/>
          <a:sy n="92" d="100"/>
        </p:scale>
        <p:origin x="576" y="184"/>
      </p:cViewPr>
      <p:guideLst>
        <p:guide orient="horz" pos="2424"/>
        <p:guide pos="3816"/>
      </p:guideLst>
    </p:cSldViewPr>
  </p:slideViewPr>
  <p:notesTextViewPr>
    <p:cViewPr>
      <p:scale>
        <a:sx n="1" d="1"/>
        <a:sy n="1" d="1"/>
      </p:scale>
      <p:origin x="0" y="0"/>
    </p:cViewPr>
  </p:notesTextViewPr>
  <p:notesViewPr>
    <p:cSldViewPr snapToGrid="0" showGuides="1">
      <p:cViewPr varScale="1">
        <p:scale>
          <a:sx n="83" d="100"/>
          <a:sy n="83" d="100"/>
        </p:scale>
        <p:origin x="504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B4D6AF-4538-4D14-8DE9-AF71902DB93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BAAEC3-806E-48AA-9FDE-D039E69746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3E5BB2-A1FB-40DF-9345-346EDF792E25}" type="datetimeFigureOut">
              <a:rPr lang="en-US" smtClean="0"/>
              <a:t>4/13/23</a:t>
            </a:fld>
            <a:endParaRPr lang="en-US"/>
          </a:p>
        </p:txBody>
      </p:sp>
      <p:sp>
        <p:nvSpPr>
          <p:cNvPr id="4" name="Footer Placeholder 3">
            <a:extLst>
              <a:ext uri="{FF2B5EF4-FFF2-40B4-BE49-F238E27FC236}">
                <a16:creationId xmlns:a16="http://schemas.microsoft.com/office/drawing/2014/main" id="{07A88C50-3A40-43F4-BCAC-BD7231BC58E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B365A30-5AF6-4B1A-B2A5-1297B07A67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C3579D-F889-409E-994B-C50D6D194849}" type="slidenum">
              <a:rPr lang="en-US" smtClean="0"/>
              <a:t>‹#›</a:t>
            </a:fld>
            <a:endParaRPr lang="en-US"/>
          </a:p>
        </p:txBody>
      </p:sp>
    </p:spTree>
    <p:extLst>
      <p:ext uri="{BB962C8B-B14F-4D97-AF65-F5344CB8AC3E}">
        <p14:creationId xmlns:p14="http://schemas.microsoft.com/office/powerpoint/2010/main" val="404614239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BA85527-7686-4B9E-BCA2-C89E7EF409CC}"/>
              </a:ext>
            </a:extLst>
          </p:cNvPr>
          <p:cNvGrpSpPr/>
          <p:nvPr userDrawn="1"/>
        </p:nvGrpSpPr>
        <p:grpSpPr>
          <a:xfrm>
            <a:off x="0" y="6597853"/>
            <a:ext cx="12192000" cy="260147"/>
            <a:chOff x="4379494" y="697832"/>
            <a:chExt cx="2586787" cy="168442"/>
          </a:xfrm>
        </p:grpSpPr>
        <p:sp>
          <p:nvSpPr>
            <p:cNvPr id="3" name="Rectangle 2">
              <a:extLst>
                <a:ext uri="{FF2B5EF4-FFF2-40B4-BE49-F238E27FC236}">
                  <a16:creationId xmlns:a16="http://schemas.microsoft.com/office/drawing/2014/main" id="{13522C4B-7807-4A39-9C8D-700C20C373F3}"/>
                </a:ext>
              </a:extLst>
            </p:cNvPr>
            <p:cNvSpPr/>
            <p:nvPr/>
          </p:nvSpPr>
          <p:spPr>
            <a:xfrm>
              <a:off x="4379494" y="697832"/>
              <a:ext cx="517358" cy="168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Rectangle 3">
              <a:extLst>
                <a:ext uri="{FF2B5EF4-FFF2-40B4-BE49-F238E27FC236}">
                  <a16:creationId xmlns:a16="http://schemas.microsoft.com/office/drawing/2014/main" id="{7ACF3E71-BBD5-4B4A-A297-09EBE8A0F8E9}"/>
                </a:ext>
              </a:extLst>
            </p:cNvPr>
            <p:cNvSpPr/>
            <p:nvPr/>
          </p:nvSpPr>
          <p:spPr>
            <a:xfrm>
              <a:off x="4896852" y="697832"/>
              <a:ext cx="517358" cy="168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ectangle 4">
              <a:extLst>
                <a:ext uri="{FF2B5EF4-FFF2-40B4-BE49-F238E27FC236}">
                  <a16:creationId xmlns:a16="http://schemas.microsoft.com/office/drawing/2014/main" id="{7DC64CBA-1510-44FC-8160-A608DC48F2F5}"/>
                </a:ext>
              </a:extLst>
            </p:cNvPr>
            <p:cNvSpPr/>
            <p:nvPr/>
          </p:nvSpPr>
          <p:spPr>
            <a:xfrm>
              <a:off x="5414209" y="697832"/>
              <a:ext cx="517358" cy="1684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a:extLst>
                <a:ext uri="{FF2B5EF4-FFF2-40B4-BE49-F238E27FC236}">
                  <a16:creationId xmlns:a16="http://schemas.microsoft.com/office/drawing/2014/main" id="{6DF3E328-6D2D-439B-8511-A2B61657404F}"/>
                </a:ext>
              </a:extLst>
            </p:cNvPr>
            <p:cNvSpPr/>
            <p:nvPr/>
          </p:nvSpPr>
          <p:spPr>
            <a:xfrm>
              <a:off x="5931566" y="697832"/>
              <a:ext cx="517358" cy="1684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6">
              <a:extLst>
                <a:ext uri="{FF2B5EF4-FFF2-40B4-BE49-F238E27FC236}">
                  <a16:creationId xmlns:a16="http://schemas.microsoft.com/office/drawing/2014/main" id="{288ACE1E-5A98-4F91-9738-F6BA3802E933}"/>
                </a:ext>
              </a:extLst>
            </p:cNvPr>
            <p:cNvSpPr/>
            <p:nvPr/>
          </p:nvSpPr>
          <p:spPr>
            <a:xfrm>
              <a:off x="6448923" y="697832"/>
              <a:ext cx="517358" cy="1684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93675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mages and Contents Layout">
    <p:spTree>
      <p:nvGrpSpPr>
        <p:cNvPr id="1" name=""/>
        <p:cNvGrpSpPr/>
        <p:nvPr/>
      </p:nvGrpSpPr>
      <p:grpSpPr>
        <a:xfrm>
          <a:off x="0" y="0"/>
          <a:ext cx="0" cy="0"/>
          <a:chOff x="0" y="0"/>
          <a:chExt cx="0" cy="0"/>
        </a:xfrm>
      </p:grpSpPr>
      <p:sp>
        <p:nvSpPr>
          <p:cNvPr id="6" name="Rectangle 5"/>
          <p:cNvSpPr/>
          <p:nvPr userDrawn="1"/>
        </p:nvSpPr>
        <p:spPr>
          <a:xfrm>
            <a:off x="0" y="1955452"/>
            <a:ext cx="12192000" cy="2348880"/>
          </a:xfrm>
          <a:prstGeom prst="rect">
            <a:avLst/>
          </a:prstGeom>
          <a:gradFill>
            <a:gsLst>
              <a:gs pos="66000">
                <a:schemeClr val="accent3"/>
              </a:gs>
              <a:gs pos="33000">
                <a:schemeClr val="accent2"/>
              </a:gs>
              <a:gs pos="0">
                <a:schemeClr val="accent1"/>
              </a:gs>
              <a:gs pos="96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cs typeface="Arial" pitchFamily="34" charset="0"/>
            </a:endParaRPr>
          </a:p>
        </p:txBody>
      </p:sp>
      <p:sp>
        <p:nvSpPr>
          <p:cNvPr id="7" name="Picture Placeholder 2"/>
          <p:cNvSpPr>
            <a:spLocks noGrp="1"/>
          </p:cNvSpPr>
          <p:nvPr>
            <p:ph type="pic" idx="10" hasCustomPrompt="1"/>
          </p:nvPr>
        </p:nvSpPr>
        <p:spPr>
          <a:xfrm>
            <a:off x="915027" y="2193892"/>
            <a:ext cx="1872000" cy="1872000"/>
          </a:xfrm>
          <a:prstGeom prst="ellipse">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8" name="Picture Placeholder 2"/>
          <p:cNvSpPr>
            <a:spLocks noGrp="1"/>
          </p:cNvSpPr>
          <p:nvPr>
            <p:ph type="pic" idx="12" hasCustomPrompt="1"/>
          </p:nvPr>
        </p:nvSpPr>
        <p:spPr>
          <a:xfrm>
            <a:off x="3795613" y="2193892"/>
            <a:ext cx="1872000" cy="1872000"/>
          </a:xfrm>
          <a:prstGeom prst="ellipse">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9" name="Picture Placeholder 2"/>
          <p:cNvSpPr>
            <a:spLocks noGrp="1"/>
          </p:cNvSpPr>
          <p:nvPr>
            <p:ph type="pic" idx="13" hasCustomPrompt="1"/>
          </p:nvPr>
        </p:nvSpPr>
        <p:spPr>
          <a:xfrm>
            <a:off x="6676200" y="2193892"/>
            <a:ext cx="1872000" cy="1872000"/>
          </a:xfrm>
          <a:prstGeom prst="ellipse">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1" name="Picture Placeholder 2"/>
          <p:cNvSpPr>
            <a:spLocks noGrp="1"/>
          </p:cNvSpPr>
          <p:nvPr>
            <p:ph type="pic" idx="14" hasCustomPrompt="1"/>
          </p:nvPr>
        </p:nvSpPr>
        <p:spPr>
          <a:xfrm>
            <a:off x="9452281" y="2193892"/>
            <a:ext cx="1872000" cy="1872000"/>
          </a:xfrm>
          <a:prstGeom prst="ellipse">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9" name="Text Placeholder 9">
            <a:extLst>
              <a:ext uri="{FF2B5EF4-FFF2-40B4-BE49-F238E27FC236}">
                <a16:creationId xmlns:a16="http://schemas.microsoft.com/office/drawing/2014/main" id="{8FFDD507-9677-45A5-88E2-496510E5A49D}"/>
              </a:ext>
            </a:extLst>
          </p:cNvPr>
          <p:cNvSpPr>
            <a:spLocks noGrp="1"/>
          </p:cNvSpPr>
          <p:nvPr>
            <p:ph type="body" sz="quarter" idx="15"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0" name="Group 19">
            <a:extLst>
              <a:ext uri="{FF2B5EF4-FFF2-40B4-BE49-F238E27FC236}">
                <a16:creationId xmlns:a16="http://schemas.microsoft.com/office/drawing/2014/main" id="{8D8216D7-CA4D-48D3-9D62-1C9BA3F433A6}"/>
              </a:ext>
            </a:extLst>
          </p:cNvPr>
          <p:cNvGrpSpPr/>
          <p:nvPr userDrawn="1"/>
        </p:nvGrpSpPr>
        <p:grpSpPr>
          <a:xfrm>
            <a:off x="0" y="6597853"/>
            <a:ext cx="12192000" cy="260147"/>
            <a:chOff x="4379494" y="697832"/>
            <a:chExt cx="2586787" cy="168442"/>
          </a:xfrm>
        </p:grpSpPr>
        <p:sp>
          <p:nvSpPr>
            <p:cNvPr id="21" name="Rectangle 20">
              <a:extLst>
                <a:ext uri="{FF2B5EF4-FFF2-40B4-BE49-F238E27FC236}">
                  <a16:creationId xmlns:a16="http://schemas.microsoft.com/office/drawing/2014/main" id="{2EAEB79D-42D9-4854-93EE-6A7860B32C06}"/>
                </a:ext>
              </a:extLst>
            </p:cNvPr>
            <p:cNvSpPr/>
            <p:nvPr/>
          </p:nvSpPr>
          <p:spPr>
            <a:xfrm>
              <a:off x="4379494" y="697832"/>
              <a:ext cx="517358" cy="168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Rectangle 21">
              <a:extLst>
                <a:ext uri="{FF2B5EF4-FFF2-40B4-BE49-F238E27FC236}">
                  <a16:creationId xmlns:a16="http://schemas.microsoft.com/office/drawing/2014/main" id="{FB331F8D-F639-4D0A-8219-201CB10A84B5}"/>
                </a:ext>
              </a:extLst>
            </p:cNvPr>
            <p:cNvSpPr/>
            <p:nvPr/>
          </p:nvSpPr>
          <p:spPr>
            <a:xfrm>
              <a:off x="4896852" y="697832"/>
              <a:ext cx="517358" cy="168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Rectangle 22">
              <a:extLst>
                <a:ext uri="{FF2B5EF4-FFF2-40B4-BE49-F238E27FC236}">
                  <a16:creationId xmlns:a16="http://schemas.microsoft.com/office/drawing/2014/main" id="{8B7EECCE-8A5D-4DE2-92FC-ED13A376AE06}"/>
                </a:ext>
              </a:extLst>
            </p:cNvPr>
            <p:cNvSpPr/>
            <p:nvPr/>
          </p:nvSpPr>
          <p:spPr>
            <a:xfrm>
              <a:off x="5414209" y="697832"/>
              <a:ext cx="517358" cy="1684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Rectangle 23">
              <a:extLst>
                <a:ext uri="{FF2B5EF4-FFF2-40B4-BE49-F238E27FC236}">
                  <a16:creationId xmlns:a16="http://schemas.microsoft.com/office/drawing/2014/main" id="{121D7071-E31A-4D5F-AA58-5EFBD7BC7CC0}"/>
                </a:ext>
              </a:extLst>
            </p:cNvPr>
            <p:cNvSpPr/>
            <p:nvPr/>
          </p:nvSpPr>
          <p:spPr>
            <a:xfrm>
              <a:off x="5931566" y="697832"/>
              <a:ext cx="517358" cy="1684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Rectangle 24">
              <a:extLst>
                <a:ext uri="{FF2B5EF4-FFF2-40B4-BE49-F238E27FC236}">
                  <a16:creationId xmlns:a16="http://schemas.microsoft.com/office/drawing/2014/main" id="{D1BC3BF5-51FA-4018-9D97-FFDF71871D4A}"/>
                </a:ext>
              </a:extLst>
            </p:cNvPr>
            <p:cNvSpPr/>
            <p:nvPr/>
          </p:nvSpPr>
          <p:spPr>
            <a:xfrm>
              <a:off x="6448923" y="697832"/>
              <a:ext cx="517358" cy="1684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4911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Image slide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2BCD1B-947D-4365-BA3B-0F1EDC7713CD}"/>
              </a:ext>
            </a:extLst>
          </p:cNvPr>
          <p:cNvSpPr/>
          <p:nvPr userDrawn="1"/>
        </p:nvSpPr>
        <p:spPr>
          <a:xfrm>
            <a:off x="0" y="2528260"/>
            <a:ext cx="12192000" cy="1801480"/>
          </a:xfrm>
          <a:prstGeom prst="rect">
            <a:avLst/>
          </a:prstGeom>
          <a:gradFill>
            <a:gsLst>
              <a:gs pos="66000">
                <a:schemeClr val="accent3"/>
              </a:gs>
              <a:gs pos="33000">
                <a:schemeClr val="accent2"/>
              </a:gs>
              <a:gs pos="0">
                <a:schemeClr val="accent1"/>
              </a:gs>
              <a:gs pos="96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a:cs typeface="Arial" pitchFamily="34" charset="0"/>
            </a:endParaRPr>
          </a:p>
        </p:txBody>
      </p:sp>
      <p:sp>
        <p:nvSpPr>
          <p:cNvPr id="12" name="Picture Placeholder 11">
            <a:extLst>
              <a:ext uri="{FF2B5EF4-FFF2-40B4-BE49-F238E27FC236}">
                <a16:creationId xmlns:a16="http://schemas.microsoft.com/office/drawing/2014/main" id="{2E5EA7C7-8ABC-4BB8-83D4-FDCD6EF0024B}"/>
              </a:ext>
            </a:extLst>
          </p:cNvPr>
          <p:cNvSpPr>
            <a:spLocks noGrp="1"/>
          </p:cNvSpPr>
          <p:nvPr>
            <p:ph type="pic" sz="quarter" idx="10" hasCustomPrompt="1"/>
          </p:nvPr>
        </p:nvSpPr>
        <p:spPr>
          <a:xfrm>
            <a:off x="6177663" y="980038"/>
            <a:ext cx="4897924" cy="4897924"/>
          </a:xfrm>
          <a:custGeom>
            <a:avLst/>
            <a:gdLst>
              <a:gd name="connsiteX0" fmla="*/ 2448962 w 4897924"/>
              <a:gd name="connsiteY0" fmla="*/ 0 h 4897924"/>
              <a:gd name="connsiteX1" fmla="*/ 4897924 w 4897924"/>
              <a:gd name="connsiteY1" fmla="*/ 2448962 h 4897924"/>
              <a:gd name="connsiteX2" fmla="*/ 2448962 w 4897924"/>
              <a:gd name="connsiteY2" fmla="*/ 4897924 h 4897924"/>
              <a:gd name="connsiteX3" fmla="*/ 0 w 4897924"/>
              <a:gd name="connsiteY3" fmla="*/ 2448962 h 4897924"/>
            </a:gdLst>
            <a:ahLst/>
            <a:cxnLst>
              <a:cxn ang="0">
                <a:pos x="connsiteX0" y="connsiteY0"/>
              </a:cxn>
              <a:cxn ang="0">
                <a:pos x="connsiteX1" y="connsiteY1"/>
              </a:cxn>
              <a:cxn ang="0">
                <a:pos x="connsiteX2" y="connsiteY2"/>
              </a:cxn>
              <a:cxn ang="0">
                <a:pos x="connsiteX3" y="connsiteY3"/>
              </a:cxn>
            </a:cxnLst>
            <a:rect l="l" t="t" r="r" b="b"/>
            <a:pathLst>
              <a:path w="4897924" h="4897924">
                <a:moveTo>
                  <a:pt x="2448962" y="0"/>
                </a:moveTo>
                <a:lnTo>
                  <a:pt x="4897924" y="2448962"/>
                </a:lnTo>
                <a:lnTo>
                  <a:pt x="2448962" y="4897924"/>
                </a:lnTo>
                <a:lnTo>
                  <a:pt x="0" y="2448962"/>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
        <p:nvSpPr>
          <p:cNvPr id="16" name="Freeform: Shape 15">
            <a:extLst>
              <a:ext uri="{FF2B5EF4-FFF2-40B4-BE49-F238E27FC236}">
                <a16:creationId xmlns:a16="http://schemas.microsoft.com/office/drawing/2014/main" id="{238E336C-CBC6-405B-A2D0-832A210015D9}"/>
              </a:ext>
            </a:extLst>
          </p:cNvPr>
          <p:cNvSpPr/>
          <p:nvPr userDrawn="1"/>
        </p:nvSpPr>
        <p:spPr>
          <a:xfrm rot="10800000">
            <a:off x="0" y="577086"/>
            <a:ext cx="10468344" cy="1826128"/>
          </a:xfrm>
          <a:custGeom>
            <a:avLst/>
            <a:gdLst>
              <a:gd name="connsiteX0" fmla="*/ 1829628 w 10468344"/>
              <a:gd name="connsiteY0" fmla="*/ 1826128 h 1826128"/>
              <a:gd name="connsiteX1" fmla="*/ 0 w 10468344"/>
              <a:gd name="connsiteY1" fmla="*/ 25683 h 1826128"/>
              <a:gd name="connsiteX2" fmla="*/ 5529 w 10468344"/>
              <a:gd name="connsiteY2" fmla="*/ 20065 h 1826128"/>
              <a:gd name="connsiteX3" fmla="*/ 229959 w 10468344"/>
              <a:gd name="connsiteY3" fmla="*/ 20064 h 1826128"/>
              <a:gd name="connsiteX4" fmla="*/ 1829436 w 10468344"/>
              <a:gd name="connsiteY4" fmla="*/ 1594029 h 1826128"/>
              <a:gd name="connsiteX5" fmla="*/ 3443085 w 10468344"/>
              <a:gd name="connsiteY5" fmla="*/ 6119 h 1826128"/>
              <a:gd name="connsiteX6" fmla="*/ 3444974 w 10468344"/>
              <a:gd name="connsiteY6" fmla="*/ 8038 h 1826128"/>
              <a:gd name="connsiteX7" fmla="*/ 3444974 w 10468344"/>
              <a:gd name="connsiteY7" fmla="*/ 0 h 1826128"/>
              <a:gd name="connsiteX8" fmla="*/ 10468344 w 10468344"/>
              <a:gd name="connsiteY8" fmla="*/ 0 h 1826128"/>
              <a:gd name="connsiteX9" fmla="*/ 10468344 w 10468344"/>
              <a:gd name="connsiteY9" fmla="*/ 165298 h 1826128"/>
              <a:gd name="connsiteX10" fmla="*/ 3516995 w 10468344"/>
              <a:gd name="connsiteY10" fmla="*/ 165298 h 1826128"/>
              <a:gd name="connsiteX11" fmla="*/ 1877405 w 10468344"/>
              <a:gd name="connsiteY11" fmla="*/ 1778735 h 1826128"/>
              <a:gd name="connsiteX12" fmla="*/ 1876835 w 10468344"/>
              <a:gd name="connsiteY12" fmla="*/ 1778156 h 182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8344" h="1826128">
                <a:moveTo>
                  <a:pt x="1829628" y="1826128"/>
                </a:moveTo>
                <a:lnTo>
                  <a:pt x="0" y="25683"/>
                </a:lnTo>
                <a:lnTo>
                  <a:pt x="5529" y="20065"/>
                </a:lnTo>
                <a:lnTo>
                  <a:pt x="229959" y="20064"/>
                </a:lnTo>
                <a:lnTo>
                  <a:pt x="1829436" y="1594029"/>
                </a:lnTo>
                <a:lnTo>
                  <a:pt x="3443085" y="6119"/>
                </a:lnTo>
                <a:lnTo>
                  <a:pt x="3444974" y="8038"/>
                </a:lnTo>
                <a:lnTo>
                  <a:pt x="3444974" y="0"/>
                </a:lnTo>
                <a:lnTo>
                  <a:pt x="10468344" y="0"/>
                </a:lnTo>
                <a:lnTo>
                  <a:pt x="10468344" y="165298"/>
                </a:lnTo>
                <a:lnTo>
                  <a:pt x="3516995" y="165298"/>
                </a:lnTo>
                <a:lnTo>
                  <a:pt x="1877405" y="1778735"/>
                </a:lnTo>
                <a:lnTo>
                  <a:pt x="1876835" y="1778156"/>
                </a:lnTo>
                <a:close/>
              </a:path>
            </a:pathLst>
          </a:custGeom>
          <a:gradFill flip="none" rotWithShape="1">
            <a:gsLst>
              <a:gs pos="66000">
                <a:schemeClr val="accent3"/>
              </a:gs>
              <a:gs pos="33000">
                <a:schemeClr val="accent2"/>
              </a:gs>
              <a:gs pos="0">
                <a:schemeClr val="accent1"/>
              </a:gs>
              <a:gs pos="96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cs typeface="Arial" pitchFamily="34" charset="0"/>
            </a:endParaRPr>
          </a:p>
        </p:txBody>
      </p:sp>
      <p:sp>
        <p:nvSpPr>
          <p:cNvPr id="17" name="Freeform: Shape 16">
            <a:extLst>
              <a:ext uri="{FF2B5EF4-FFF2-40B4-BE49-F238E27FC236}">
                <a16:creationId xmlns:a16="http://schemas.microsoft.com/office/drawing/2014/main" id="{4455CBD1-32B3-430C-B34D-CDAE19AD0ABC}"/>
              </a:ext>
            </a:extLst>
          </p:cNvPr>
          <p:cNvSpPr/>
          <p:nvPr userDrawn="1"/>
        </p:nvSpPr>
        <p:spPr>
          <a:xfrm>
            <a:off x="6799271" y="4451549"/>
            <a:ext cx="5392729" cy="1832749"/>
          </a:xfrm>
          <a:custGeom>
            <a:avLst/>
            <a:gdLst>
              <a:gd name="connsiteX0" fmla="*/ 3456032 w 5392729"/>
              <a:gd name="connsiteY0" fmla="*/ 0 h 1832749"/>
              <a:gd name="connsiteX1" fmla="*/ 3461074 w 5392729"/>
              <a:gd name="connsiteY1" fmla="*/ 5124 h 1832749"/>
              <a:gd name="connsiteX2" fmla="*/ 3461074 w 5392729"/>
              <a:gd name="connsiteY2" fmla="*/ 2963 h 1832749"/>
              <a:gd name="connsiteX3" fmla="*/ 5392729 w 5392729"/>
              <a:gd name="connsiteY3" fmla="*/ 2963 h 1832749"/>
              <a:gd name="connsiteX4" fmla="*/ 5392729 w 5392729"/>
              <a:gd name="connsiteY4" fmla="*/ 168261 h 1832749"/>
              <a:gd name="connsiteX5" fmla="*/ 3520712 w 5392729"/>
              <a:gd name="connsiteY5" fmla="*/ 168261 h 1832749"/>
              <a:gd name="connsiteX6" fmla="*/ 1877406 w 5392729"/>
              <a:gd name="connsiteY6" fmla="*/ 1785355 h 1832749"/>
              <a:gd name="connsiteX7" fmla="*/ 1876837 w 5392729"/>
              <a:gd name="connsiteY7" fmla="*/ 1784777 h 1832749"/>
              <a:gd name="connsiteX8" fmla="*/ 1829630 w 5392729"/>
              <a:gd name="connsiteY8" fmla="*/ 1832749 h 1832749"/>
              <a:gd name="connsiteX9" fmla="*/ 0 w 5392729"/>
              <a:gd name="connsiteY9" fmla="*/ 32302 h 1832749"/>
              <a:gd name="connsiteX10" fmla="*/ 5528 w 5392729"/>
              <a:gd name="connsiteY10" fmla="*/ 26684 h 1832749"/>
              <a:gd name="connsiteX11" fmla="*/ 229959 w 5392729"/>
              <a:gd name="connsiteY11" fmla="*/ 26683 h 1832749"/>
              <a:gd name="connsiteX12" fmla="*/ 1829438 w 5392729"/>
              <a:gd name="connsiteY12" fmla="*/ 1600649 h 183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2729" h="1832749">
                <a:moveTo>
                  <a:pt x="3456032" y="0"/>
                </a:moveTo>
                <a:lnTo>
                  <a:pt x="3461074" y="5124"/>
                </a:lnTo>
                <a:lnTo>
                  <a:pt x="3461074" y="2963"/>
                </a:lnTo>
                <a:lnTo>
                  <a:pt x="5392729" y="2963"/>
                </a:lnTo>
                <a:lnTo>
                  <a:pt x="5392729" y="168261"/>
                </a:lnTo>
                <a:lnTo>
                  <a:pt x="3520712" y="168261"/>
                </a:lnTo>
                <a:lnTo>
                  <a:pt x="1877406" y="1785355"/>
                </a:lnTo>
                <a:lnTo>
                  <a:pt x="1876837" y="1784777"/>
                </a:lnTo>
                <a:lnTo>
                  <a:pt x="1829630" y="1832749"/>
                </a:lnTo>
                <a:lnTo>
                  <a:pt x="0" y="32302"/>
                </a:lnTo>
                <a:lnTo>
                  <a:pt x="5528" y="26684"/>
                </a:lnTo>
                <a:lnTo>
                  <a:pt x="229959" y="26683"/>
                </a:lnTo>
                <a:lnTo>
                  <a:pt x="1829438" y="1600649"/>
                </a:lnTo>
                <a:close/>
              </a:path>
            </a:pathLst>
          </a:custGeom>
          <a:gradFill>
            <a:gsLst>
              <a:gs pos="66000">
                <a:schemeClr val="accent3"/>
              </a:gs>
              <a:gs pos="33000">
                <a:schemeClr val="accent2"/>
              </a:gs>
              <a:gs pos="0">
                <a:schemeClr val="accent1"/>
              </a:gs>
              <a:gs pos="96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cs typeface="Arial" pitchFamily="34" charset="0"/>
            </a:endParaRPr>
          </a:p>
        </p:txBody>
      </p:sp>
    </p:spTree>
    <p:extLst>
      <p:ext uri="{BB962C8B-B14F-4D97-AF65-F5344CB8AC3E}">
        <p14:creationId xmlns:p14="http://schemas.microsoft.com/office/powerpoint/2010/main" val="137187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Image slide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79DFE-31BE-4F2D-A3F9-C3DC56D775D1}"/>
              </a:ext>
            </a:extLst>
          </p:cNvPr>
          <p:cNvSpPr>
            <a:spLocks noGrp="1"/>
          </p:cNvSpPr>
          <p:nvPr>
            <p:ph type="pic" sz="quarter" idx="10" hasCustomPrompt="1"/>
          </p:nvPr>
        </p:nvSpPr>
        <p:spPr>
          <a:xfrm>
            <a:off x="5658418" y="2"/>
            <a:ext cx="6533583" cy="6857999"/>
          </a:xfrm>
          <a:custGeom>
            <a:avLst/>
            <a:gdLst>
              <a:gd name="connsiteX0" fmla="*/ 2592666 w 6533583"/>
              <a:gd name="connsiteY0" fmla="*/ 0 h 6857999"/>
              <a:gd name="connsiteX1" fmla="*/ 6533583 w 6533583"/>
              <a:gd name="connsiteY1" fmla="*/ 0 h 6857999"/>
              <a:gd name="connsiteX2" fmla="*/ 6533583 w 6533583"/>
              <a:gd name="connsiteY2" fmla="*/ 1085634 h 6857999"/>
              <a:gd name="connsiteX3" fmla="*/ 4351340 w 6533583"/>
              <a:gd name="connsiteY3" fmla="*/ 6857999 h 6857999"/>
              <a:gd name="connsiteX4" fmla="*/ 0 w 6533583"/>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3583" h="6857999">
                <a:moveTo>
                  <a:pt x="2592666" y="0"/>
                </a:moveTo>
                <a:lnTo>
                  <a:pt x="6533583" y="0"/>
                </a:lnTo>
                <a:lnTo>
                  <a:pt x="6533583" y="1085634"/>
                </a:lnTo>
                <a:lnTo>
                  <a:pt x="4351340" y="6857999"/>
                </a:lnTo>
                <a:lnTo>
                  <a:pt x="0" y="6857999"/>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49308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CB7E376F-0253-46E6-902C-2CA1892242CD}"/>
              </a:ext>
            </a:extLst>
          </p:cNvPr>
          <p:cNvSpPr>
            <a:spLocks noGrp="1"/>
          </p:cNvSpPr>
          <p:nvPr>
            <p:ph type="pic" sz="quarter" idx="11" hasCustomPrompt="1"/>
          </p:nvPr>
        </p:nvSpPr>
        <p:spPr>
          <a:xfrm>
            <a:off x="0" y="3"/>
            <a:ext cx="12192002" cy="376034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319139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6E3EB2D9-614D-4F52-A3BD-39613A8924C3}"/>
              </a:ext>
            </a:extLst>
          </p:cNvPr>
          <p:cNvSpPr>
            <a:spLocks noGrp="1"/>
          </p:cNvSpPr>
          <p:nvPr>
            <p:ph type="pic" sz="quarter" idx="14" hasCustomPrompt="1"/>
          </p:nvPr>
        </p:nvSpPr>
        <p:spPr>
          <a:xfrm>
            <a:off x="3934982" y="0"/>
            <a:ext cx="4322036" cy="6858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80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 Send To Back</a:t>
            </a:r>
            <a:endParaRPr lang="ko-KR" altLang="en-US" dirty="0"/>
          </a:p>
        </p:txBody>
      </p:sp>
    </p:spTree>
    <p:extLst>
      <p:ext uri="{BB962C8B-B14F-4D97-AF65-F5344CB8AC3E}">
        <p14:creationId xmlns:p14="http://schemas.microsoft.com/office/powerpoint/2010/main" val="3293007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Image slide layou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18B8CAF3-9328-4AEF-8C03-A4E21A15B3DF}"/>
              </a:ext>
            </a:extLst>
          </p:cNvPr>
          <p:cNvSpPr>
            <a:spLocks noGrp="1"/>
          </p:cNvSpPr>
          <p:nvPr>
            <p:ph type="pic" sz="quarter" idx="14" hasCustomPrompt="1"/>
          </p:nvPr>
        </p:nvSpPr>
        <p:spPr>
          <a:xfrm>
            <a:off x="815007" y="564046"/>
            <a:ext cx="6624018" cy="5729909"/>
          </a:xfrm>
          <a:custGeom>
            <a:avLst/>
            <a:gdLst>
              <a:gd name="connsiteX0" fmla="*/ 1832943 w 6624018"/>
              <a:gd name="connsiteY0" fmla="*/ 4748834 h 5729909"/>
              <a:gd name="connsiteX1" fmla="*/ 6624018 w 6624018"/>
              <a:gd name="connsiteY1" fmla="*/ 4748834 h 5729909"/>
              <a:gd name="connsiteX2" fmla="*/ 6624018 w 6624018"/>
              <a:gd name="connsiteY2" fmla="*/ 5729909 h 5729909"/>
              <a:gd name="connsiteX3" fmla="*/ 1832943 w 6624018"/>
              <a:gd name="connsiteY3" fmla="*/ 5729909 h 5729909"/>
              <a:gd name="connsiteX4" fmla="*/ 1841224 w 6624018"/>
              <a:gd name="connsiteY4" fmla="*/ 2822714 h 5729909"/>
              <a:gd name="connsiteX5" fmla="*/ 3091438 w 6624018"/>
              <a:gd name="connsiteY5" fmla="*/ 2822714 h 5729909"/>
              <a:gd name="connsiteX6" fmla="*/ 3091438 w 6624018"/>
              <a:gd name="connsiteY6" fmla="*/ 4611758 h 5729909"/>
              <a:gd name="connsiteX7" fmla="*/ 1841224 w 6624018"/>
              <a:gd name="connsiteY7" fmla="*/ 4611758 h 5729909"/>
              <a:gd name="connsiteX8" fmla="*/ 0 w 6624018"/>
              <a:gd name="connsiteY8" fmla="*/ 2822714 h 5729909"/>
              <a:gd name="connsiteX9" fmla="*/ 1690847 w 6624018"/>
              <a:gd name="connsiteY9" fmla="*/ 2822714 h 5729909"/>
              <a:gd name="connsiteX10" fmla="*/ 1690847 w 6624018"/>
              <a:gd name="connsiteY10" fmla="*/ 4949686 h 5729909"/>
              <a:gd name="connsiteX11" fmla="*/ 0 w 6624018"/>
              <a:gd name="connsiteY11" fmla="*/ 4949686 h 5729909"/>
              <a:gd name="connsiteX12" fmla="*/ 3241814 w 6624018"/>
              <a:gd name="connsiteY12" fmla="*/ 1928192 h 5729909"/>
              <a:gd name="connsiteX13" fmla="*/ 6042992 w 6624018"/>
              <a:gd name="connsiteY13" fmla="*/ 1928192 h 5729909"/>
              <a:gd name="connsiteX14" fmla="*/ 6042992 w 6624018"/>
              <a:gd name="connsiteY14" fmla="*/ 4611758 h 5729909"/>
              <a:gd name="connsiteX15" fmla="*/ 3241814 w 6624018"/>
              <a:gd name="connsiteY15" fmla="*/ 4611758 h 5729909"/>
              <a:gd name="connsiteX16" fmla="*/ 290259 w 6624018"/>
              <a:gd name="connsiteY16" fmla="*/ 894522 h 5729909"/>
              <a:gd name="connsiteX17" fmla="*/ 3091436 w 6624018"/>
              <a:gd name="connsiteY17" fmla="*/ 894522 h 5729909"/>
              <a:gd name="connsiteX18" fmla="*/ 3091436 w 6624018"/>
              <a:gd name="connsiteY18" fmla="*/ 2683566 h 5729909"/>
              <a:gd name="connsiteX19" fmla="*/ 290259 w 6624018"/>
              <a:gd name="connsiteY19" fmla="*/ 2683566 h 5729909"/>
              <a:gd name="connsiteX20" fmla="*/ 3241813 w 6624018"/>
              <a:gd name="connsiteY20" fmla="*/ 0 h 5729909"/>
              <a:gd name="connsiteX21" fmla="*/ 4979872 w 6624018"/>
              <a:gd name="connsiteY21" fmla="*/ 0 h 5729909"/>
              <a:gd name="connsiteX22" fmla="*/ 4979872 w 6624018"/>
              <a:gd name="connsiteY22" fmla="*/ 1789044 h 5729909"/>
              <a:gd name="connsiteX23" fmla="*/ 3241813 w 6624018"/>
              <a:gd name="connsiteY23" fmla="*/ 1789044 h 572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24018" h="5729909">
                <a:moveTo>
                  <a:pt x="1832943" y="4748834"/>
                </a:moveTo>
                <a:lnTo>
                  <a:pt x="6624018" y="4748834"/>
                </a:lnTo>
                <a:lnTo>
                  <a:pt x="6624018" y="5729909"/>
                </a:lnTo>
                <a:lnTo>
                  <a:pt x="1832943" y="5729909"/>
                </a:lnTo>
                <a:close/>
                <a:moveTo>
                  <a:pt x="1841224" y="2822714"/>
                </a:moveTo>
                <a:lnTo>
                  <a:pt x="3091438" y="2822714"/>
                </a:lnTo>
                <a:lnTo>
                  <a:pt x="3091438" y="4611758"/>
                </a:lnTo>
                <a:lnTo>
                  <a:pt x="1841224" y="4611758"/>
                </a:lnTo>
                <a:close/>
                <a:moveTo>
                  <a:pt x="0" y="2822714"/>
                </a:moveTo>
                <a:lnTo>
                  <a:pt x="1690847" y="2822714"/>
                </a:lnTo>
                <a:lnTo>
                  <a:pt x="1690847" y="4949686"/>
                </a:lnTo>
                <a:lnTo>
                  <a:pt x="0" y="4949686"/>
                </a:lnTo>
                <a:close/>
                <a:moveTo>
                  <a:pt x="3241814" y="1928192"/>
                </a:moveTo>
                <a:lnTo>
                  <a:pt x="6042992" y="1928192"/>
                </a:lnTo>
                <a:lnTo>
                  <a:pt x="6042992" y="4611758"/>
                </a:lnTo>
                <a:lnTo>
                  <a:pt x="3241814" y="4611758"/>
                </a:lnTo>
                <a:close/>
                <a:moveTo>
                  <a:pt x="290259" y="894522"/>
                </a:moveTo>
                <a:lnTo>
                  <a:pt x="3091436" y="894522"/>
                </a:lnTo>
                <a:lnTo>
                  <a:pt x="3091436" y="2683566"/>
                </a:lnTo>
                <a:lnTo>
                  <a:pt x="290259" y="2683566"/>
                </a:lnTo>
                <a:close/>
                <a:moveTo>
                  <a:pt x="3241813" y="0"/>
                </a:moveTo>
                <a:lnTo>
                  <a:pt x="4979872" y="0"/>
                </a:lnTo>
                <a:lnTo>
                  <a:pt x="4979872" y="1789044"/>
                </a:lnTo>
                <a:lnTo>
                  <a:pt x="3241813" y="1789044"/>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80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 Send To Back</a:t>
            </a:r>
            <a:endParaRPr lang="ko-KR" altLang="en-US" dirty="0"/>
          </a:p>
        </p:txBody>
      </p:sp>
    </p:spTree>
    <p:extLst>
      <p:ext uri="{BB962C8B-B14F-4D97-AF65-F5344CB8AC3E}">
        <p14:creationId xmlns:p14="http://schemas.microsoft.com/office/powerpoint/2010/main" val="4230045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A787091-7430-48E2-A263-D592A20EF329}"/>
              </a:ext>
            </a:extLst>
          </p:cNvPr>
          <p:cNvGrpSpPr/>
          <p:nvPr userDrawn="1"/>
        </p:nvGrpSpPr>
        <p:grpSpPr>
          <a:xfrm>
            <a:off x="0" y="3898232"/>
            <a:ext cx="12192000" cy="1467852"/>
            <a:chOff x="4379494" y="697832"/>
            <a:chExt cx="2586787" cy="168442"/>
          </a:xfrm>
        </p:grpSpPr>
        <p:sp>
          <p:nvSpPr>
            <p:cNvPr id="4" name="Rectangle 3">
              <a:extLst>
                <a:ext uri="{FF2B5EF4-FFF2-40B4-BE49-F238E27FC236}">
                  <a16:creationId xmlns:a16="http://schemas.microsoft.com/office/drawing/2014/main" id="{89D5B5E3-8451-44E0-A2F2-73F627495F6A}"/>
                </a:ext>
              </a:extLst>
            </p:cNvPr>
            <p:cNvSpPr/>
            <p:nvPr/>
          </p:nvSpPr>
          <p:spPr>
            <a:xfrm>
              <a:off x="4379494" y="697832"/>
              <a:ext cx="517358" cy="168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ectangle 4">
              <a:extLst>
                <a:ext uri="{FF2B5EF4-FFF2-40B4-BE49-F238E27FC236}">
                  <a16:creationId xmlns:a16="http://schemas.microsoft.com/office/drawing/2014/main" id="{7E53FCF4-CFA5-4439-85D7-60C093B7B6F6}"/>
                </a:ext>
              </a:extLst>
            </p:cNvPr>
            <p:cNvSpPr/>
            <p:nvPr/>
          </p:nvSpPr>
          <p:spPr>
            <a:xfrm>
              <a:off x="4896852" y="697832"/>
              <a:ext cx="517358" cy="168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a:extLst>
                <a:ext uri="{FF2B5EF4-FFF2-40B4-BE49-F238E27FC236}">
                  <a16:creationId xmlns:a16="http://schemas.microsoft.com/office/drawing/2014/main" id="{BD14D7CB-A7CE-45EA-BFC0-4EA43BD9D79D}"/>
                </a:ext>
              </a:extLst>
            </p:cNvPr>
            <p:cNvSpPr/>
            <p:nvPr/>
          </p:nvSpPr>
          <p:spPr>
            <a:xfrm>
              <a:off x="5414209" y="697832"/>
              <a:ext cx="517358" cy="1684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6">
              <a:extLst>
                <a:ext uri="{FF2B5EF4-FFF2-40B4-BE49-F238E27FC236}">
                  <a16:creationId xmlns:a16="http://schemas.microsoft.com/office/drawing/2014/main" id="{C3A2D13A-D090-408D-87D5-CF70F6373DDE}"/>
                </a:ext>
              </a:extLst>
            </p:cNvPr>
            <p:cNvSpPr/>
            <p:nvPr/>
          </p:nvSpPr>
          <p:spPr>
            <a:xfrm>
              <a:off x="5931566" y="697832"/>
              <a:ext cx="517358" cy="1684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7">
              <a:extLst>
                <a:ext uri="{FF2B5EF4-FFF2-40B4-BE49-F238E27FC236}">
                  <a16:creationId xmlns:a16="http://schemas.microsoft.com/office/drawing/2014/main" id="{88284FFD-1FBD-484A-94D6-3BF0E9164477}"/>
                </a:ext>
              </a:extLst>
            </p:cNvPr>
            <p:cNvSpPr/>
            <p:nvPr/>
          </p:nvSpPr>
          <p:spPr>
            <a:xfrm>
              <a:off x="6448923" y="697832"/>
              <a:ext cx="517358" cy="1684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3526015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945DE9-E3D5-4878-87F8-0F789D212B69}"/>
              </a:ext>
            </a:extLst>
          </p:cNvPr>
          <p:cNvSpPr/>
          <p:nvPr userDrawn="1"/>
        </p:nvSpPr>
        <p:spPr>
          <a:xfrm>
            <a:off x="0" y="2568742"/>
            <a:ext cx="12191999" cy="1720516"/>
          </a:xfrm>
          <a:prstGeom prst="rect">
            <a:avLst/>
          </a:prstGeom>
          <a:gradFill flip="none" rotWithShape="1">
            <a:gsLst>
              <a:gs pos="65000">
                <a:schemeClr val="bg1">
                  <a:alpha val="75000"/>
                </a:schemeClr>
              </a:gs>
              <a:gs pos="39000">
                <a:schemeClr val="bg1">
                  <a:alpha val="75000"/>
                </a:schemeClr>
              </a:gs>
              <a:gs pos="8000">
                <a:schemeClr val="accent1">
                  <a:alpha val="0"/>
                </a:schemeClr>
              </a:gs>
              <a:gs pos="9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395023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C8F0B19-CA13-4D0E-B06E-67E3D54AF229}"/>
              </a:ext>
            </a:extLst>
          </p:cNvPr>
          <p:cNvGrpSpPr/>
          <p:nvPr userDrawn="1"/>
        </p:nvGrpSpPr>
        <p:grpSpPr>
          <a:xfrm>
            <a:off x="3907972" y="1063755"/>
            <a:ext cx="4376057" cy="77068"/>
            <a:chOff x="4379494" y="697832"/>
            <a:chExt cx="2586787" cy="168442"/>
          </a:xfrm>
        </p:grpSpPr>
        <p:sp>
          <p:nvSpPr>
            <p:cNvPr id="6" name="Rectangle 5">
              <a:extLst>
                <a:ext uri="{FF2B5EF4-FFF2-40B4-BE49-F238E27FC236}">
                  <a16:creationId xmlns:a16="http://schemas.microsoft.com/office/drawing/2014/main" id="{84D5EFAE-BB88-4B3D-8484-86A6CBBF386E}"/>
                </a:ext>
              </a:extLst>
            </p:cNvPr>
            <p:cNvSpPr/>
            <p:nvPr/>
          </p:nvSpPr>
          <p:spPr>
            <a:xfrm>
              <a:off x="4379494" y="697832"/>
              <a:ext cx="517358" cy="168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6">
              <a:extLst>
                <a:ext uri="{FF2B5EF4-FFF2-40B4-BE49-F238E27FC236}">
                  <a16:creationId xmlns:a16="http://schemas.microsoft.com/office/drawing/2014/main" id="{7C41C671-2564-42A5-83F2-E15989574371}"/>
                </a:ext>
              </a:extLst>
            </p:cNvPr>
            <p:cNvSpPr/>
            <p:nvPr/>
          </p:nvSpPr>
          <p:spPr>
            <a:xfrm>
              <a:off x="4896851" y="697832"/>
              <a:ext cx="517358" cy="168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7">
              <a:extLst>
                <a:ext uri="{FF2B5EF4-FFF2-40B4-BE49-F238E27FC236}">
                  <a16:creationId xmlns:a16="http://schemas.microsoft.com/office/drawing/2014/main" id="{646D60C6-F049-4E52-9CEF-E9FCF22BD3D4}"/>
                </a:ext>
              </a:extLst>
            </p:cNvPr>
            <p:cNvSpPr/>
            <p:nvPr/>
          </p:nvSpPr>
          <p:spPr>
            <a:xfrm>
              <a:off x="5414208" y="697832"/>
              <a:ext cx="517358" cy="1684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a:extLst>
                <a:ext uri="{FF2B5EF4-FFF2-40B4-BE49-F238E27FC236}">
                  <a16:creationId xmlns:a16="http://schemas.microsoft.com/office/drawing/2014/main" id="{6045A27E-892D-4D6B-BDFF-5FD860699634}"/>
                </a:ext>
              </a:extLst>
            </p:cNvPr>
            <p:cNvSpPr/>
            <p:nvPr/>
          </p:nvSpPr>
          <p:spPr>
            <a:xfrm>
              <a:off x="5931565" y="697832"/>
              <a:ext cx="517358" cy="1684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ectangle 9">
              <a:extLst>
                <a:ext uri="{FF2B5EF4-FFF2-40B4-BE49-F238E27FC236}">
                  <a16:creationId xmlns:a16="http://schemas.microsoft.com/office/drawing/2014/main" id="{E19B937D-CA4A-46E0-8D5A-85C76FF0129D}"/>
                </a:ext>
              </a:extLst>
            </p:cNvPr>
            <p:cNvSpPr/>
            <p:nvPr/>
          </p:nvSpPr>
          <p:spPr>
            <a:xfrm>
              <a:off x="6448923" y="697832"/>
              <a:ext cx="517358" cy="1684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32057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E3C46DD9-9A8F-411D-B597-946818B71DE8}"/>
              </a:ext>
            </a:extLst>
          </p:cNvPr>
          <p:cNvGrpSpPr/>
          <p:nvPr userDrawn="1"/>
        </p:nvGrpSpPr>
        <p:grpSpPr>
          <a:xfrm>
            <a:off x="0" y="6597853"/>
            <a:ext cx="12192000" cy="260147"/>
            <a:chOff x="4379494" y="697832"/>
            <a:chExt cx="2586787" cy="168442"/>
          </a:xfrm>
        </p:grpSpPr>
        <p:sp>
          <p:nvSpPr>
            <p:cNvPr id="6" name="Rectangle 5">
              <a:extLst>
                <a:ext uri="{FF2B5EF4-FFF2-40B4-BE49-F238E27FC236}">
                  <a16:creationId xmlns:a16="http://schemas.microsoft.com/office/drawing/2014/main" id="{E6E330ED-CBD0-49D6-96D9-8A0C1C4518A4}"/>
                </a:ext>
              </a:extLst>
            </p:cNvPr>
            <p:cNvSpPr/>
            <p:nvPr/>
          </p:nvSpPr>
          <p:spPr>
            <a:xfrm>
              <a:off x="4379494" y="697832"/>
              <a:ext cx="517358" cy="168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6">
              <a:extLst>
                <a:ext uri="{FF2B5EF4-FFF2-40B4-BE49-F238E27FC236}">
                  <a16:creationId xmlns:a16="http://schemas.microsoft.com/office/drawing/2014/main" id="{7D028152-6864-487D-B9D6-395800F0CC7C}"/>
                </a:ext>
              </a:extLst>
            </p:cNvPr>
            <p:cNvSpPr/>
            <p:nvPr/>
          </p:nvSpPr>
          <p:spPr>
            <a:xfrm>
              <a:off x="4896852" y="697832"/>
              <a:ext cx="517358" cy="168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7">
              <a:extLst>
                <a:ext uri="{FF2B5EF4-FFF2-40B4-BE49-F238E27FC236}">
                  <a16:creationId xmlns:a16="http://schemas.microsoft.com/office/drawing/2014/main" id="{57E5C8F6-620C-4584-AE0A-5E4F2E6565C5}"/>
                </a:ext>
              </a:extLst>
            </p:cNvPr>
            <p:cNvSpPr/>
            <p:nvPr/>
          </p:nvSpPr>
          <p:spPr>
            <a:xfrm>
              <a:off x="5414209" y="697832"/>
              <a:ext cx="517358" cy="1684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a:extLst>
                <a:ext uri="{FF2B5EF4-FFF2-40B4-BE49-F238E27FC236}">
                  <a16:creationId xmlns:a16="http://schemas.microsoft.com/office/drawing/2014/main" id="{B5925AB1-BE47-453E-8EF4-924465289B54}"/>
                </a:ext>
              </a:extLst>
            </p:cNvPr>
            <p:cNvSpPr/>
            <p:nvPr/>
          </p:nvSpPr>
          <p:spPr>
            <a:xfrm>
              <a:off x="5931566" y="697832"/>
              <a:ext cx="517358" cy="1684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ectangle 9">
              <a:extLst>
                <a:ext uri="{FF2B5EF4-FFF2-40B4-BE49-F238E27FC236}">
                  <a16:creationId xmlns:a16="http://schemas.microsoft.com/office/drawing/2014/main" id="{68FC2FC1-F83A-44D6-9D9A-A61E40D3B973}"/>
                </a:ext>
              </a:extLst>
            </p:cNvPr>
            <p:cNvSpPr/>
            <p:nvPr/>
          </p:nvSpPr>
          <p:spPr>
            <a:xfrm>
              <a:off x="6448923" y="697832"/>
              <a:ext cx="517358" cy="1684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 name="Rectangle 2">
            <a:extLst>
              <a:ext uri="{FF2B5EF4-FFF2-40B4-BE49-F238E27FC236}">
                <a16:creationId xmlns:a16="http://schemas.microsoft.com/office/drawing/2014/main" id="{BC8EC325-CE62-415E-834A-7F70F7855117}"/>
              </a:ext>
            </a:extLst>
          </p:cNvPr>
          <p:cNvSpPr/>
          <p:nvPr userDrawn="1"/>
        </p:nvSpPr>
        <p:spPr>
          <a:xfrm flipV="1">
            <a:off x="0" y="3726714"/>
            <a:ext cx="176212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0287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521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964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273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D12A631-1449-458D-8F7A-DD74ACB1BF08}"/>
              </a:ext>
            </a:extLst>
          </p:cNvPr>
          <p:cNvSpPr/>
          <p:nvPr userDrawn="1"/>
        </p:nvSpPr>
        <p:spPr>
          <a:xfrm>
            <a:off x="0" y="2858807"/>
            <a:ext cx="12191999" cy="2204134"/>
          </a:xfrm>
          <a:prstGeom prst="rect">
            <a:avLst/>
          </a:prstGeom>
          <a:gradFill flip="none" rotWithShape="1">
            <a:gsLst>
              <a:gs pos="74000">
                <a:schemeClr val="accent6">
                  <a:alpha val="70000"/>
                </a:schemeClr>
              </a:gs>
              <a:gs pos="45000">
                <a:schemeClr val="accent6">
                  <a:alpha val="75000"/>
                </a:schemeClr>
              </a:gs>
              <a:gs pos="8000">
                <a:schemeClr val="accent1">
                  <a:alpha val="0"/>
                </a:schemeClr>
              </a:gs>
              <a:gs pos="9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 name="Graphic 14">
            <a:extLst>
              <a:ext uri="{FF2B5EF4-FFF2-40B4-BE49-F238E27FC236}">
                <a16:creationId xmlns:a16="http://schemas.microsoft.com/office/drawing/2014/main" id="{EB6248EF-B06C-43D0-91E9-33C54CEB5B7B}"/>
              </a:ext>
            </a:extLst>
          </p:cNvPr>
          <p:cNvGrpSpPr/>
          <p:nvPr userDrawn="1"/>
        </p:nvGrpSpPr>
        <p:grpSpPr>
          <a:xfrm>
            <a:off x="753445" y="2639304"/>
            <a:ext cx="4261727" cy="3351921"/>
            <a:chOff x="2444748" y="555045"/>
            <a:chExt cx="7282048" cy="5727454"/>
          </a:xfrm>
        </p:grpSpPr>
        <p:sp>
          <p:nvSpPr>
            <p:cNvPr id="3" name="Freeform: Shape 2">
              <a:extLst>
                <a:ext uri="{FF2B5EF4-FFF2-40B4-BE49-F238E27FC236}">
                  <a16:creationId xmlns:a16="http://schemas.microsoft.com/office/drawing/2014/main" id="{F4296F62-9662-4403-9A1B-140DFC6CEF67}"/>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EC151A04-4E35-4F1C-99AA-68E3920CDF5B}"/>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6924EC27-EA8E-48AC-B3BA-B86C7B650247}"/>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F88730B-3EDA-490F-8B6F-5357A5EF0ECA}"/>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8AAC3D30-A9EC-437B-BAEC-5158F5227067}"/>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1460114B-7023-4F6E-B074-79932670ADDE}"/>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AC2F032-DFD7-46FF-8CCA-E33896C690DE}"/>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DDB5B76-DE90-4CC7-A371-1C02A86AF779}"/>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1" name="Picture Placeholder 2">
            <a:extLst>
              <a:ext uri="{FF2B5EF4-FFF2-40B4-BE49-F238E27FC236}">
                <a16:creationId xmlns:a16="http://schemas.microsoft.com/office/drawing/2014/main" id="{D01CFF7D-B6F4-4B1B-9C6A-AB93A7AA88C1}"/>
              </a:ext>
            </a:extLst>
          </p:cNvPr>
          <p:cNvSpPr>
            <a:spLocks noGrp="1"/>
          </p:cNvSpPr>
          <p:nvPr>
            <p:ph type="pic" idx="10" hasCustomPrompt="1"/>
          </p:nvPr>
        </p:nvSpPr>
        <p:spPr>
          <a:xfrm>
            <a:off x="930752" y="2858807"/>
            <a:ext cx="3907112" cy="2186648"/>
          </a:xfrm>
          <a:prstGeom prst="rect">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2657448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2C54D7FD-BDA4-445B-8877-80F2FB48F04C}"/>
              </a:ext>
            </a:extLst>
          </p:cNvPr>
          <p:cNvSpPr/>
          <p:nvPr userDrawn="1"/>
        </p:nvSpPr>
        <p:spPr>
          <a:xfrm>
            <a:off x="292770" y="312821"/>
            <a:ext cx="7503694" cy="6304547"/>
          </a:xfrm>
          <a:custGeom>
            <a:avLst/>
            <a:gdLst>
              <a:gd name="connsiteX0" fmla="*/ 0 w 8066763"/>
              <a:gd name="connsiteY0" fmla="*/ 0 h 6304547"/>
              <a:gd name="connsiteX1" fmla="*/ 8066763 w 8066763"/>
              <a:gd name="connsiteY1" fmla="*/ 0 h 6304547"/>
              <a:gd name="connsiteX2" fmla="*/ 5597407 w 8066763"/>
              <a:gd name="connsiteY2" fmla="*/ 6304547 h 6304547"/>
              <a:gd name="connsiteX3" fmla="*/ 0 w 8066763"/>
              <a:gd name="connsiteY3" fmla="*/ 6304547 h 6304547"/>
            </a:gdLst>
            <a:ahLst/>
            <a:cxnLst>
              <a:cxn ang="0">
                <a:pos x="connsiteX0" y="connsiteY0"/>
              </a:cxn>
              <a:cxn ang="0">
                <a:pos x="connsiteX1" y="connsiteY1"/>
              </a:cxn>
              <a:cxn ang="0">
                <a:pos x="connsiteX2" y="connsiteY2"/>
              </a:cxn>
              <a:cxn ang="0">
                <a:pos x="connsiteX3" y="connsiteY3"/>
              </a:cxn>
            </a:cxnLst>
            <a:rect l="l" t="t" r="r" b="b"/>
            <a:pathLst>
              <a:path w="8066763" h="6304547">
                <a:moveTo>
                  <a:pt x="0" y="0"/>
                </a:moveTo>
                <a:lnTo>
                  <a:pt x="8066763" y="0"/>
                </a:lnTo>
                <a:lnTo>
                  <a:pt x="5597407" y="6304547"/>
                </a:lnTo>
                <a:lnTo>
                  <a:pt x="0" y="6304547"/>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20708420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83" r:id="rId1"/>
    <p:sldLayoutId id="2147483655" r:id="rId2"/>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732" r:id="rId1"/>
    <p:sldLayoutId id="2147483738" r:id="rId2"/>
    <p:sldLayoutId id="2147483742" r:id="rId3"/>
    <p:sldLayoutId id="2147483740" r:id="rId4"/>
    <p:sldLayoutId id="2147483737" r:id="rId5"/>
    <p:sldLayoutId id="2147483736" r:id="rId6"/>
    <p:sldLayoutId id="2147483739" r:id="rId7"/>
    <p:sldLayoutId id="2147483744" r:id="rId8"/>
    <p:sldLayoutId id="2147483745" r:id="rId9"/>
    <p:sldLayoutId id="2147483746" r:id="rId10"/>
    <p:sldLayoutId id="2147483743" r:id="rId11"/>
    <p:sldLayoutId id="2147483748" r:id="rId12"/>
    <p:sldLayoutId id="2147483750" r:id="rId13"/>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221F751-3C5B-4561-AD14-8637C5B66736}"/>
              </a:ext>
            </a:extLst>
          </p:cNvPr>
          <p:cNvSpPr txBox="1"/>
          <p:nvPr/>
        </p:nvSpPr>
        <p:spPr>
          <a:xfrm>
            <a:off x="0" y="5547520"/>
            <a:ext cx="12192000" cy="1538883"/>
          </a:xfrm>
          <a:prstGeom prst="rect">
            <a:avLst/>
          </a:prstGeom>
          <a:noFill/>
        </p:spPr>
        <p:txBody>
          <a:bodyPr wrap="square" rtlCol="0" anchor="ctr">
            <a:spAutoFit/>
          </a:bodyPr>
          <a:lstStyle/>
          <a:p>
            <a:pPr algn="ctr"/>
            <a:r>
              <a:rPr lang="en-GB" sz="4000" b="1" dirty="0">
                <a:solidFill>
                  <a:schemeClr val="bg1"/>
                </a:solidFill>
                <a:effectLst/>
                <a:latin typeface="Cambria" panose="02040503050406030204" pitchFamily="18" charset="0"/>
              </a:rPr>
              <a:t>Business and the Business Environment </a:t>
            </a:r>
            <a:endParaRPr lang="en-GB" sz="4000" b="1" dirty="0">
              <a:solidFill>
                <a:schemeClr val="bg1"/>
              </a:solidFill>
              <a:latin typeface="Cambria" panose="02040503050406030204" pitchFamily="18" charset="0"/>
            </a:endParaRPr>
          </a:p>
          <a:p>
            <a:pPr algn="ctr"/>
            <a:endParaRPr lang="ko-KR" altLang="en-US" sz="5400" dirty="0">
              <a:solidFill>
                <a:schemeClr val="bg1"/>
              </a:solidFill>
              <a:latin typeface="Cambria" panose="02040503050406030204" pitchFamily="18" charset="0"/>
              <a:cs typeface="Arial" pitchFamily="34" charset="0"/>
            </a:endParaRPr>
          </a:p>
        </p:txBody>
      </p:sp>
      <p:sp>
        <p:nvSpPr>
          <p:cNvPr id="2" name="TextBox 1">
            <a:extLst>
              <a:ext uri="{FF2B5EF4-FFF2-40B4-BE49-F238E27FC236}">
                <a16:creationId xmlns:a16="http://schemas.microsoft.com/office/drawing/2014/main" id="{5B24738F-CB80-8A48-8AFD-DF61118E37F6}"/>
              </a:ext>
            </a:extLst>
          </p:cNvPr>
          <p:cNvSpPr txBox="1"/>
          <p:nvPr/>
        </p:nvSpPr>
        <p:spPr>
          <a:xfrm>
            <a:off x="9434945" y="304800"/>
            <a:ext cx="2571794" cy="369332"/>
          </a:xfrm>
          <a:prstGeom prst="rect">
            <a:avLst/>
          </a:prstGeom>
          <a:noFill/>
        </p:spPr>
        <p:txBody>
          <a:bodyPr wrap="none" rtlCol="0">
            <a:spAutoFit/>
          </a:bodyPr>
          <a:lstStyle/>
          <a:p>
            <a:r>
              <a:rPr lang="en-PK" dirty="0">
                <a:solidFill>
                  <a:schemeClr val="bg1"/>
                </a:solidFill>
                <a:latin typeface="Cambria" panose="02040503050406030204" pitchFamily="18" charset="0"/>
              </a:rPr>
              <a:t>LEARNING OUTCOME 3 </a:t>
            </a:r>
          </a:p>
        </p:txBody>
      </p:sp>
    </p:spTree>
    <p:extLst>
      <p:ext uri="{BB962C8B-B14F-4D97-AF65-F5344CB8AC3E}">
        <p14:creationId xmlns:p14="http://schemas.microsoft.com/office/powerpoint/2010/main" val="3527003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0D66F2-E1C6-E141-8233-1F7F66B09445}"/>
              </a:ext>
            </a:extLst>
          </p:cNvPr>
          <p:cNvSpPr txBox="1"/>
          <p:nvPr/>
        </p:nvSpPr>
        <p:spPr>
          <a:xfrm>
            <a:off x="6845" y="665019"/>
            <a:ext cx="11637818" cy="6278642"/>
          </a:xfrm>
          <a:prstGeom prst="rect">
            <a:avLst/>
          </a:prstGeom>
          <a:noFill/>
        </p:spPr>
        <p:txBody>
          <a:bodyPr wrap="square" rtlCol="0">
            <a:spAutoFit/>
          </a:bodyPr>
          <a:lstStyle/>
          <a:p>
            <a:pPr algn="l"/>
            <a:r>
              <a:rPr lang="en-GB" sz="2400" b="1" i="0" dirty="0">
                <a:solidFill>
                  <a:srgbClr val="374151"/>
                </a:solidFill>
                <a:effectLst/>
                <a:latin typeface="Cambria" panose="02040503050406030204" pitchFamily="18" charset="0"/>
              </a:rPr>
              <a:t>1.Lifestyle trends: </a:t>
            </a:r>
          </a:p>
          <a:p>
            <a:pPr marL="342900" indent="-342900" algn="l">
              <a:buFont typeface="Arial" panose="020B0604020202020204" pitchFamily="34" charset="0"/>
              <a:buChar char="•"/>
            </a:pPr>
            <a:r>
              <a:rPr lang="en-GB" sz="2400" b="0" i="0" dirty="0">
                <a:solidFill>
                  <a:srgbClr val="374151"/>
                </a:solidFill>
                <a:effectLst/>
                <a:latin typeface="Cambria" panose="02040503050406030204" pitchFamily="18" charset="0"/>
              </a:rPr>
              <a:t>Lifestyle factors such as health and wellness, environmentalism, and technology adoption can impact businesses, as they can affect consumer preferences and demand.</a:t>
            </a:r>
          </a:p>
          <a:p>
            <a:pPr algn="l"/>
            <a:endParaRPr lang="en-GB" sz="2400" b="0" i="0" dirty="0">
              <a:solidFill>
                <a:srgbClr val="374151"/>
              </a:solidFill>
              <a:effectLst/>
              <a:latin typeface="Cambria" panose="02040503050406030204" pitchFamily="18" charset="0"/>
            </a:endParaRPr>
          </a:p>
          <a:p>
            <a:pPr algn="l"/>
            <a:r>
              <a:rPr lang="en-GB" sz="2400" b="1" i="0" dirty="0">
                <a:solidFill>
                  <a:srgbClr val="374151"/>
                </a:solidFill>
                <a:effectLst/>
                <a:latin typeface="Cambria" panose="02040503050406030204" pitchFamily="18" charset="0"/>
              </a:rPr>
              <a:t>2.Education levels: </a:t>
            </a:r>
          </a:p>
          <a:p>
            <a:pPr marL="342900" indent="-342900" algn="l">
              <a:buFont typeface="Arial" panose="020B0604020202020204" pitchFamily="34" charset="0"/>
              <a:buChar char="•"/>
            </a:pPr>
            <a:r>
              <a:rPr lang="en-GB" sz="2400" b="0" i="0" dirty="0">
                <a:solidFill>
                  <a:srgbClr val="374151"/>
                </a:solidFill>
                <a:effectLst/>
                <a:latin typeface="Cambria" panose="02040503050406030204" pitchFamily="18" charset="0"/>
              </a:rPr>
              <a:t>Education levels can impact businesses, as they can affect the availability of skilled workers and the level of demand for certain products and services.</a:t>
            </a:r>
          </a:p>
          <a:p>
            <a:pPr algn="l"/>
            <a:endParaRPr lang="en-GB" sz="2400" b="0" i="0" dirty="0">
              <a:solidFill>
                <a:srgbClr val="374151"/>
              </a:solidFill>
              <a:effectLst/>
              <a:latin typeface="Cambria" panose="02040503050406030204" pitchFamily="18" charset="0"/>
            </a:endParaRPr>
          </a:p>
          <a:p>
            <a:pPr algn="l"/>
            <a:r>
              <a:rPr lang="en-GB" sz="2400" b="1" i="0" dirty="0">
                <a:solidFill>
                  <a:srgbClr val="374151"/>
                </a:solidFill>
                <a:effectLst/>
                <a:latin typeface="Söhne"/>
              </a:rPr>
              <a:t>3.</a:t>
            </a:r>
            <a:r>
              <a:rPr lang="en-GB" sz="2400" b="1" i="0" dirty="0">
                <a:solidFill>
                  <a:srgbClr val="374151"/>
                </a:solidFill>
                <a:effectLst/>
                <a:latin typeface="Cambria" panose="02040503050406030204" pitchFamily="18" charset="0"/>
              </a:rPr>
              <a:t>Income levels:</a:t>
            </a:r>
          </a:p>
          <a:p>
            <a:pPr marL="342900" indent="-342900" algn="l">
              <a:buFont typeface="Arial" panose="020B0604020202020204" pitchFamily="34" charset="0"/>
              <a:buChar char="•"/>
            </a:pPr>
            <a:r>
              <a:rPr lang="en-GB" sz="2400" i="0" dirty="0">
                <a:solidFill>
                  <a:srgbClr val="374151"/>
                </a:solidFill>
                <a:effectLst/>
                <a:latin typeface="Cambria" panose="02040503050406030204" pitchFamily="18" charset="0"/>
              </a:rPr>
              <a:t> Income levels can impact businesses, as they can affect the purchasing power of consumers and the demand for certain products and services.</a:t>
            </a:r>
          </a:p>
          <a:p>
            <a:pPr algn="l"/>
            <a:endParaRPr lang="en-GB" sz="2400" i="0" dirty="0">
              <a:solidFill>
                <a:srgbClr val="374151"/>
              </a:solidFill>
              <a:effectLst/>
              <a:latin typeface="Cambria" panose="02040503050406030204" pitchFamily="18" charset="0"/>
            </a:endParaRPr>
          </a:p>
          <a:p>
            <a:pPr algn="l"/>
            <a:r>
              <a:rPr lang="en-GB" sz="2400" b="1" i="0" dirty="0">
                <a:solidFill>
                  <a:srgbClr val="374151"/>
                </a:solidFill>
                <a:effectLst/>
                <a:latin typeface="Cambria" panose="02040503050406030204" pitchFamily="18" charset="0"/>
              </a:rPr>
              <a:t>4.Social media: </a:t>
            </a:r>
          </a:p>
          <a:p>
            <a:pPr marL="342900" indent="-342900" algn="l">
              <a:buFont typeface="Arial" panose="020B0604020202020204" pitchFamily="34" charset="0"/>
              <a:buChar char="•"/>
            </a:pPr>
            <a:r>
              <a:rPr lang="en-GB" sz="2400" b="0" i="0" dirty="0">
                <a:solidFill>
                  <a:srgbClr val="374151"/>
                </a:solidFill>
                <a:effectLst/>
                <a:latin typeface="Cambria" panose="02040503050406030204" pitchFamily="18" charset="0"/>
              </a:rPr>
              <a:t>Social media has become an influential factor in the business environment, as it can affect consumer behaviour, reputation management, and marketing strategies.</a:t>
            </a:r>
          </a:p>
          <a:p>
            <a:endParaRPr lang="en-PK" dirty="0"/>
          </a:p>
        </p:txBody>
      </p:sp>
      <p:sp>
        <p:nvSpPr>
          <p:cNvPr id="4" name="TextBox 3">
            <a:extLst>
              <a:ext uri="{FF2B5EF4-FFF2-40B4-BE49-F238E27FC236}">
                <a16:creationId xmlns:a16="http://schemas.microsoft.com/office/drawing/2014/main" id="{86727E42-6401-3445-9707-0AA97B1FFA81}"/>
              </a:ext>
            </a:extLst>
          </p:cNvPr>
          <p:cNvSpPr txBox="1"/>
          <p:nvPr/>
        </p:nvSpPr>
        <p:spPr>
          <a:xfrm>
            <a:off x="0" y="20067"/>
            <a:ext cx="11644663" cy="523220"/>
          </a:xfrm>
          <a:prstGeom prst="rect">
            <a:avLst/>
          </a:prstGeom>
          <a:noFill/>
        </p:spPr>
        <p:txBody>
          <a:bodyPr wrap="none" rtlCol="0">
            <a:spAutoFit/>
          </a:bodyPr>
          <a:lstStyle/>
          <a:p>
            <a:r>
              <a:rPr lang="en-GB" sz="2800" b="1" dirty="0">
                <a:solidFill>
                  <a:srgbClr val="374151"/>
                </a:solidFill>
                <a:latin typeface="Cambria" panose="02040503050406030204" pitchFamily="18" charset="0"/>
              </a:rPr>
              <a:t>S</a:t>
            </a:r>
            <a:r>
              <a:rPr lang="en-GB" sz="2800" b="1" i="0" dirty="0">
                <a:solidFill>
                  <a:srgbClr val="374151"/>
                </a:solidFill>
                <a:effectLst/>
                <a:latin typeface="Cambria" panose="02040503050406030204" pitchFamily="18" charset="0"/>
              </a:rPr>
              <a:t>ocial factors that can influence and impact the business environment</a:t>
            </a:r>
            <a:endParaRPr lang="en-PK" sz="2800" b="1" dirty="0">
              <a:latin typeface="Cambria" panose="02040503050406030204" pitchFamily="18" charset="0"/>
            </a:endParaRPr>
          </a:p>
        </p:txBody>
      </p:sp>
    </p:spTree>
    <p:extLst>
      <p:ext uri="{BB962C8B-B14F-4D97-AF65-F5344CB8AC3E}">
        <p14:creationId xmlns:p14="http://schemas.microsoft.com/office/powerpoint/2010/main" val="4261907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158D76A-1A2F-4738-8A39-9F7471114FB7}"/>
              </a:ext>
            </a:extLst>
          </p:cNvPr>
          <p:cNvSpPr/>
          <p:nvPr/>
        </p:nvSpPr>
        <p:spPr>
          <a:xfrm>
            <a:off x="0" y="0"/>
            <a:ext cx="4114800" cy="6873411"/>
          </a:xfrm>
          <a:prstGeom prst="rect">
            <a:avLst/>
          </a:prstGeom>
          <a:gradFill flip="none" rotWithShape="1">
            <a:gsLst>
              <a:gs pos="67000">
                <a:schemeClr val="accent3">
                  <a:alpha val="70000"/>
                </a:schemeClr>
              </a:gs>
              <a:gs pos="33000">
                <a:schemeClr val="accent2">
                  <a:alpha val="40000"/>
                </a:schemeClr>
              </a:gs>
              <a:gs pos="0">
                <a:schemeClr val="accent1">
                  <a:alpha val="20000"/>
                </a:schemeClr>
              </a:gs>
              <a:gs pos="100000">
                <a:schemeClr val="accent5">
                  <a:lumMod val="100000"/>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0" name="TextBox 9">
            <a:extLst>
              <a:ext uri="{FF2B5EF4-FFF2-40B4-BE49-F238E27FC236}">
                <a16:creationId xmlns:a16="http://schemas.microsoft.com/office/drawing/2014/main" id="{5E7D1679-E35E-4D19-A019-644C30F61A32}"/>
              </a:ext>
            </a:extLst>
          </p:cNvPr>
          <p:cNvSpPr txBox="1"/>
          <p:nvPr/>
        </p:nvSpPr>
        <p:spPr>
          <a:xfrm>
            <a:off x="-1" y="369332"/>
            <a:ext cx="4114801" cy="6340197"/>
          </a:xfrm>
          <a:prstGeom prst="rect">
            <a:avLst/>
          </a:prstGeom>
          <a:noFill/>
        </p:spPr>
        <p:txBody>
          <a:bodyPr wrap="square" lIns="36000" tIns="0" rIns="36000" bIns="0" rtlCol="0" anchor="ctr">
            <a:spAutoFit/>
          </a:bodyPr>
          <a:lstStyle/>
          <a:p>
            <a:pPr algn="ctr"/>
            <a:r>
              <a:rPr lang="en-GB" sz="2800" b="1" dirty="0">
                <a:latin typeface="Cambria" panose="02040503050406030204" pitchFamily="18" charset="0"/>
              </a:rPr>
              <a:t>T</a:t>
            </a:r>
            <a:r>
              <a:rPr lang="en-GB" sz="2800" b="1" dirty="0">
                <a:effectLst/>
                <a:latin typeface="Cambria" panose="02040503050406030204" pitchFamily="18" charset="0"/>
              </a:rPr>
              <a:t>echnological factors</a:t>
            </a:r>
            <a:endParaRPr lang="en-GB" sz="2800" b="1" dirty="0">
              <a:latin typeface="Cambria" panose="02040503050406030204" pitchFamily="18" charset="0"/>
            </a:endParaRPr>
          </a:p>
          <a:p>
            <a:endParaRPr lang="en-US" altLang="ko-KR" sz="2400" dirty="0">
              <a:solidFill>
                <a:schemeClr val="bg1"/>
              </a:solidFill>
              <a:latin typeface="Cambria" panose="02040503050406030204" pitchFamily="18" charset="0"/>
            </a:endParaRPr>
          </a:p>
          <a:p>
            <a:pPr marL="342900" indent="-342900">
              <a:buFont typeface="Arial" panose="020B0604020202020204" pitchFamily="34" charset="0"/>
              <a:buChar char="•"/>
            </a:pPr>
            <a:r>
              <a:rPr lang="en-GB" sz="2400" b="0" i="0" dirty="0">
                <a:solidFill>
                  <a:srgbClr val="374151"/>
                </a:solidFill>
                <a:effectLst/>
                <a:latin typeface="Cambria" panose="02040503050406030204" pitchFamily="18" charset="0"/>
              </a:rPr>
              <a:t>Technological factors refer to the external factors that influence a business or organization's operations and decision-making processes, which are related to technological advancements and innovations.</a:t>
            </a:r>
          </a:p>
          <a:p>
            <a:pPr marL="342900" indent="-342900">
              <a:buFont typeface="Arial" panose="020B0604020202020204" pitchFamily="34" charset="0"/>
              <a:buChar char="•"/>
            </a:pPr>
            <a:r>
              <a:rPr lang="en-GB" sz="2400" b="0" i="0" dirty="0">
                <a:solidFill>
                  <a:srgbClr val="374151"/>
                </a:solidFill>
                <a:effectLst/>
                <a:latin typeface="Cambria" panose="02040503050406030204" pitchFamily="18" charset="0"/>
              </a:rPr>
              <a:t> These factors can have a significant impact on businesses' success or failure, depending on how well they adapt and utilize the latest technologies</a:t>
            </a:r>
            <a:endParaRPr lang="ko-KR" altLang="en-US" sz="2400" dirty="0">
              <a:solidFill>
                <a:schemeClr val="bg1"/>
              </a:solidFill>
              <a:latin typeface="Cambria" panose="02040503050406030204" pitchFamily="18" charset="0"/>
            </a:endParaRPr>
          </a:p>
        </p:txBody>
      </p:sp>
      <p:pic>
        <p:nvPicPr>
          <p:cNvPr id="2" name="Picture 1">
            <a:extLst>
              <a:ext uri="{FF2B5EF4-FFF2-40B4-BE49-F238E27FC236}">
                <a16:creationId xmlns:a16="http://schemas.microsoft.com/office/drawing/2014/main" id="{2193BC48-12D2-DE49-BC7F-CE6C91B72DA5}"/>
              </a:ext>
            </a:extLst>
          </p:cNvPr>
          <p:cNvPicPr>
            <a:picLocks noChangeAspect="1"/>
          </p:cNvPicPr>
          <p:nvPr/>
        </p:nvPicPr>
        <p:blipFill>
          <a:blip r:embed="rId2"/>
          <a:stretch>
            <a:fillRect/>
          </a:stretch>
        </p:blipFill>
        <p:spPr>
          <a:xfrm>
            <a:off x="4114800" y="20782"/>
            <a:ext cx="8077200" cy="3408218"/>
          </a:xfrm>
          <a:prstGeom prst="rect">
            <a:avLst/>
          </a:prstGeom>
        </p:spPr>
      </p:pic>
      <p:sp>
        <p:nvSpPr>
          <p:cNvPr id="12" name="TextBox 11">
            <a:extLst>
              <a:ext uri="{FF2B5EF4-FFF2-40B4-BE49-F238E27FC236}">
                <a16:creationId xmlns:a16="http://schemas.microsoft.com/office/drawing/2014/main" id="{8B9542E0-A647-D543-9B56-F3E8682DE9E2}"/>
              </a:ext>
            </a:extLst>
          </p:cNvPr>
          <p:cNvSpPr txBox="1"/>
          <p:nvPr/>
        </p:nvSpPr>
        <p:spPr>
          <a:xfrm>
            <a:off x="4114800" y="2988117"/>
            <a:ext cx="1542987" cy="461665"/>
          </a:xfrm>
          <a:prstGeom prst="rect">
            <a:avLst/>
          </a:prstGeom>
          <a:noFill/>
        </p:spPr>
        <p:txBody>
          <a:bodyPr wrap="none" rtlCol="0">
            <a:spAutoFit/>
          </a:bodyPr>
          <a:lstStyle/>
          <a:p>
            <a:r>
              <a:rPr lang="en-PK" sz="2400" b="1" dirty="0">
                <a:latin typeface="Cambria" panose="02040503050406030204" pitchFamily="18" charset="0"/>
              </a:rPr>
              <a:t>Examples</a:t>
            </a:r>
          </a:p>
        </p:txBody>
      </p:sp>
      <p:sp>
        <p:nvSpPr>
          <p:cNvPr id="13" name="TextBox 12">
            <a:extLst>
              <a:ext uri="{FF2B5EF4-FFF2-40B4-BE49-F238E27FC236}">
                <a16:creationId xmlns:a16="http://schemas.microsoft.com/office/drawing/2014/main" id="{9A7934FB-CEA9-D74F-A397-C55EE34B3540}"/>
              </a:ext>
            </a:extLst>
          </p:cNvPr>
          <p:cNvSpPr txBox="1"/>
          <p:nvPr/>
        </p:nvSpPr>
        <p:spPr>
          <a:xfrm>
            <a:off x="4114800" y="3449782"/>
            <a:ext cx="7938655" cy="3447098"/>
          </a:xfrm>
          <a:prstGeom prst="rect">
            <a:avLst/>
          </a:prstGeom>
          <a:noFill/>
        </p:spPr>
        <p:txBody>
          <a:bodyPr wrap="square" rtlCol="0">
            <a:spAutoFit/>
          </a:bodyPr>
          <a:lstStyle/>
          <a:p>
            <a:pPr algn="l">
              <a:buFont typeface="+mj-lt"/>
              <a:buAutoNum type="arabicPeriod"/>
            </a:pPr>
            <a:r>
              <a:rPr lang="en-GB" sz="2000" b="1" i="0" dirty="0">
                <a:solidFill>
                  <a:srgbClr val="374151"/>
                </a:solidFill>
                <a:effectLst/>
                <a:latin typeface="Cambria" panose="02040503050406030204" pitchFamily="18" charset="0"/>
              </a:rPr>
              <a:t>Innovation: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The ability to innovate and develop new technologies can give a business a competitive advantage.</a:t>
            </a:r>
          </a:p>
          <a:p>
            <a:pPr algn="l"/>
            <a:r>
              <a:rPr lang="en-GB" sz="2000" b="1" i="0" dirty="0">
                <a:solidFill>
                  <a:srgbClr val="374151"/>
                </a:solidFill>
                <a:effectLst/>
                <a:latin typeface="Cambria" panose="02040503050406030204" pitchFamily="18" charset="0"/>
              </a:rPr>
              <a:t>2.Automation:</a:t>
            </a:r>
          </a:p>
          <a:p>
            <a:pPr marL="342900" indent="-342900" algn="l">
              <a:buFont typeface="Arial" panose="020B0604020202020204" pitchFamily="34" charset="0"/>
              <a:buChar char="•"/>
            </a:pPr>
            <a:r>
              <a:rPr lang="en-GB" sz="2000" b="1" i="0" dirty="0">
                <a:solidFill>
                  <a:srgbClr val="374151"/>
                </a:solidFill>
                <a:effectLst/>
                <a:latin typeface="Cambria" panose="02040503050406030204" pitchFamily="18" charset="0"/>
              </a:rPr>
              <a:t> </a:t>
            </a:r>
            <a:r>
              <a:rPr lang="en-GB" sz="2000" b="0" i="0" dirty="0">
                <a:solidFill>
                  <a:srgbClr val="374151"/>
                </a:solidFill>
                <a:effectLst/>
                <a:latin typeface="Cambria" panose="02040503050406030204" pitchFamily="18" charset="0"/>
              </a:rPr>
              <a:t>The increasing use of automation and artificial intelligence (AI) can improve efficiency and productivity, but may also lead to job losses.</a:t>
            </a:r>
          </a:p>
          <a:p>
            <a:pPr algn="l"/>
            <a:r>
              <a:rPr lang="en-GB" sz="2000" b="1" i="0" dirty="0">
                <a:solidFill>
                  <a:srgbClr val="374151"/>
                </a:solidFill>
                <a:effectLst/>
                <a:latin typeface="Cambria" panose="02040503050406030204" pitchFamily="18" charset="0"/>
              </a:rPr>
              <a:t>3.Technology infrastructure:</a:t>
            </a:r>
          </a:p>
          <a:p>
            <a:pPr marL="342900" indent="-342900" algn="l">
              <a:buFont typeface="Arial" panose="020B0604020202020204" pitchFamily="34" charset="0"/>
              <a:buChar char="•"/>
            </a:pPr>
            <a:r>
              <a:rPr lang="en-GB" sz="2000" b="1" i="0" dirty="0">
                <a:solidFill>
                  <a:srgbClr val="374151"/>
                </a:solidFill>
                <a:effectLst/>
                <a:latin typeface="Cambria" panose="02040503050406030204" pitchFamily="18" charset="0"/>
              </a:rPr>
              <a:t> </a:t>
            </a:r>
            <a:r>
              <a:rPr lang="en-GB" sz="2000" b="0" i="0" dirty="0">
                <a:solidFill>
                  <a:srgbClr val="374151"/>
                </a:solidFill>
                <a:effectLst/>
                <a:latin typeface="Cambria" panose="02040503050406030204" pitchFamily="18" charset="0"/>
              </a:rPr>
              <a:t>The availability and quality of technology infrastructure, such as internet connectivity and telecommunications, can impact a business's ability to operate.</a:t>
            </a:r>
          </a:p>
          <a:p>
            <a:endParaRPr lang="en-PK" dirty="0">
              <a:latin typeface="Cambria" panose="02040503050406030204" pitchFamily="18" charset="0"/>
            </a:endParaRPr>
          </a:p>
        </p:txBody>
      </p:sp>
    </p:spTree>
    <p:extLst>
      <p:ext uri="{BB962C8B-B14F-4D97-AF65-F5344CB8AC3E}">
        <p14:creationId xmlns:p14="http://schemas.microsoft.com/office/powerpoint/2010/main" val="3571054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C6F9DA-50AC-E644-B28B-09ABE7C03601}"/>
              </a:ext>
            </a:extLst>
          </p:cNvPr>
          <p:cNvSpPr txBox="1"/>
          <p:nvPr/>
        </p:nvSpPr>
        <p:spPr>
          <a:xfrm>
            <a:off x="0" y="914401"/>
            <a:ext cx="12192000" cy="6555641"/>
          </a:xfrm>
          <a:prstGeom prst="rect">
            <a:avLst/>
          </a:prstGeom>
          <a:noFill/>
        </p:spPr>
        <p:txBody>
          <a:bodyPr wrap="square" rtlCol="0">
            <a:spAutoFit/>
          </a:bodyPr>
          <a:lstStyle/>
          <a:p>
            <a:pPr algn="l"/>
            <a:r>
              <a:rPr lang="en-GB" sz="2400" b="1" i="0" dirty="0">
                <a:solidFill>
                  <a:srgbClr val="374151"/>
                </a:solidFill>
                <a:effectLst/>
                <a:latin typeface="Cambria" panose="02040503050406030204" pitchFamily="18" charset="0"/>
              </a:rPr>
              <a:t>1.Rapid technological change:</a:t>
            </a:r>
          </a:p>
          <a:p>
            <a:pPr marL="285750" indent="-285750" algn="l">
              <a:buFont typeface="Arial" panose="020B0604020202020204" pitchFamily="34" charset="0"/>
              <a:buChar char="•"/>
            </a:pPr>
            <a:r>
              <a:rPr lang="en-GB" b="0" i="0" dirty="0">
                <a:solidFill>
                  <a:srgbClr val="374151"/>
                </a:solidFill>
                <a:effectLst/>
                <a:latin typeface="Cambria" panose="02040503050406030204" pitchFamily="18" charset="0"/>
              </a:rPr>
              <a:t> </a:t>
            </a:r>
            <a:r>
              <a:rPr lang="en-GB" sz="2000" b="0" i="0" dirty="0">
                <a:solidFill>
                  <a:srgbClr val="374151"/>
                </a:solidFill>
                <a:effectLst/>
                <a:latin typeface="Cambria" panose="02040503050406030204" pitchFamily="18" charset="0"/>
              </a:rPr>
              <a:t>The rapid pace of technological change can impact businesses by making their products or services obsolete.</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 It's important for businesses to keep up with the latest technological advancements and continuously innovate to stay relevant.</a:t>
            </a:r>
          </a:p>
          <a:p>
            <a:pPr algn="l"/>
            <a:r>
              <a:rPr lang="en-GB" sz="2400" b="1" i="0" dirty="0">
                <a:solidFill>
                  <a:srgbClr val="374151"/>
                </a:solidFill>
                <a:effectLst/>
                <a:latin typeface="Cambria" panose="02040503050406030204" pitchFamily="18" charset="0"/>
              </a:rPr>
              <a:t>2.Advancements in communication technologies: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Advances in communication technologies such as social media, video conferencing, and messaging apps have made it easier for businesses to communicate with their customers, suppliers, and partners.</a:t>
            </a:r>
          </a:p>
          <a:p>
            <a:pPr algn="l"/>
            <a:r>
              <a:rPr lang="en-GB" sz="2400" b="1" i="0" dirty="0">
                <a:solidFill>
                  <a:srgbClr val="374151"/>
                </a:solidFill>
                <a:effectLst/>
                <a:latin typeface="Cambria" panose="02040503050406030204" pitchFamily="18" charset="0"/>
              </a:rPr>
              <a:t>3.Digitalization: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The shift towards digitalization has changed the way businesses operate, making it easier to collect and </a:t>
            </a:r>
            <a:r>
              <a:rPr lang="en-GB" sz="2000" b="0" i="0" dirty="0" err="1">
                <a:solidFill>
                  <a:srgbClr val="374151"/>
                </a:solidFill>
                <a:effectLst/>
                <a:latin typeface="Cambria" panose="02040503050406030204" pitchFamily="18" charset="0"/>
              </a:rPr>
              <a:t>analyze</a:t>
            </a:r>
            <a:r>
              <a:rPr lang="en-GB" sz="2000" b="0" i="0" dirty="0">
                <a:solidFill>
                  <a:srgbClr val="374151"/>
                </a:solidFill>
                <a:effectLst/>
                <a:latin typeface="Cambria" panose="02040503050406030204" pitchFamily="18" charset="0"/>
              </a:rPr>
              <a:t> data, automate processes, and reach customers through digital channels.</a:t>
            </a:r>
          </a:p>
          <a:p>
            <a:pPr algn="l"/>
            <a:r>
              <a:rPr lang="en-GB" sz="2400" b="1" i="0" dirty="0">
                <a:solidFill>
                  <a:srgbClr val="374151"/>
                </a:solidFill>
                <a:effectLst/>
                <a:latin typeface="Cambria" panose="02040503050406030204" pitchFamily="18" charset="0"/>
              </a:rPr>
              <a:t>4.Automation and artificial intelligence: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Automation and artificial intelligence (AI) can help businesses improve efficiency and productivity, but may also lead to job losses.</a:t>
            </a:r>
          </a:p>
          <a:p>
            <a:pPr algn="l"/>
            <a:r>
              <a:rPr lang="en-GB" sz="2400" b="1" i="0" dirty="0">
                <a:solidFill>
                  <a:srgbClr val="374151"/>
                </a:solidFill>
                <a:effectLst/>
                <a:latin typeface="Cambria" panose="02040503050406030204" pitchFamily="18" charset="0"/>
              </a:rPr>
              <a:t>5.Cybersecurity threats:</a:t>
            </a:r>
          </a:p>
          <a:p>
            <a:pPr marL="285750" indent="-285750" algn="l">
              <a:buFont typeface="Arial" panose="020B0604020202020204" pitchFamily="34" charset="0"/>
              <a:buChar char="•"/>
            </a:pPr>
            <a:r>
              <a:rPr lang="en-GB" b="0" i="0" dirty="0">
                <a:solidFill>
                  <a:srgbClr val="374151"/>
                </a:solidFill>
                <a:effectLst/>
                <a:latin typeface="Cambria" panose="02040503050406030204" pitchFamily="18" charset="0"/>
              </a:rPr>
              <a:t> </a:t>
            </a:r>
            <a:r>
              <a:rPr lang="en-GB" sz="2000" b="0" i="0" dirty="0">
                <a:solidFill>
                  <a:srgbClr val="374151"/>
                </a:solidFill>
                <a:effectLst/>
                <a:latin typeface="Cambria" panose="02040503050406030204" pitchFamily="18" charset="0"/>
              </a:rPr>
              <a:t>As businesses rely more on technology, they become more vulnerable to cybersecurity threats such as hacking, data breaches, and cyber-attacks. It's important for businesses to protect their data and systems from these threats.</a:t>
            </a:r>
          </a:p>
          <a:p>
            <a:br>
              <a:rPr lang="en-GB" sz="2000" dirty="0">
                <a:latin typeface="Cambria" panose="02040503050406030204" pitchFamily="18" charset="0"/>
              </a:rPr>
            </a:br>
            <a:endParaRPr lang="en-PK" sz="2000" dirty="0">
              <a:latin typeface="Cambria" panose="02040503050406030204" pitchFamily="18" charset="0"/>
            </a:endParaRPr>
          </a:p>
        </p:txBody>
      </p:sp>
      <p:sp>
        <p:nvSpPr>
          <p:cNvPr id="4" name="TextBox 3">
            <a:extLst>
              <a:ext uri="{FF2B5EF4-FFF2-40B4-BE49-F238E27FC236}">
                <a16:creationId xmlns:a16="http://schemas.microsoft.com/office/drawing/2014/main" id="{EB54734E-ECC2-B741-9C13-227AE2766E79}"/>
              </a:ext>
            </a:extLst>
          </p:cNvPr>
          <p:cNvSpPr txBox="1"/>
          <p:nvPr/>
        </p:nvSpPr>
        <p:spPr>
          <a:xfrm>
            <a:off x="110836" y="180109"/>
            <a:ext cx="9833076" cy="461665"/>
          </a:xfrm>
          <a:prstGeom prst="rect">
            <a:avLst/>
          </a:prstGeom>
          <a:noFill/>
        </p:spPr>
        <p:txBody>
          <a:bodyPr wrap="none" rtlCol="0">
            <a:spAutoFit/>
          </a:bodyPr>
          <a:lstStyle/>
          <a:p>
            <a:r>
              <a:rPr lang="en-GB" sz="2400" b="0" i="0" dirty="0">
                <a:solidFill>
                  <a:srgbClr val="343541"/>
                </a:solidFill>
                <a:effectLst/>
                <a:latin typeface="Cambria" panose="02040503050406030204" pitchFamily="18" charset="0"/>
              </a:rPr>
              <a:t>Technological factors that influence and impact the business environment:</a:t>
            </a:r>
            <a:endParaRPr lang="en-PK" sz="2400" dirty="0">
              <a:latin typeface="Cambria" panose="02040503050406030204" pitchFamily="18" charset="0"/>
            </a:endParaRPr>
          </a:p>
        </p:txBody>
      </p:sp>
    </p:spTree>
    <p:extLst>
      <p:ext uri="{BB962C8B-B14F-4D97-AF65-F5344CB8AC3E}">
        <p14:creationId xmlns:p14="http://schemas.microsoft.com/office/powerpoint/2010/main" val="977999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284F35-39E1-174E-AFEC-CC721F953CBB}"/>
              </a:ext>
            </a:extLst>
          </p:cNvPr>
          <p:cNvSpPr/>
          <p:nvPr/>
        </p:nvSpPr>
        <p:spPr>
          <a:xfrm>
            <a:off x="0" y="0"/>
            <a:ext cx="4114800" cy="6873411"/>
          </a:xfrm>
          <a:prstGeom prst="rect">
            <a:avLst/>
          </a:prstGeom>
          <a:gradFill flip="none" rotWithShape="1">
            <a:gsLst>
              <a:gs pos="67000">
                <a:schemeClr val="accent3">
                  <a:alpha val="70000"/>
                </a:schemeClr>
              </a:gs>
              <a:gs pos="33000">
                <a:schemeClr val="accent2">
                  <a:alpha val="40000"/>
                </a:schemeClr>
              </a:gs>
              <a:gs pos="0">
                <a:schemeClr val="accent1">
                  <a:alpha val="20000"/>
                </a:schemeClr>
              </a:gs>
              <a:gs pos="100000">
                <a:schemeClr val="accent5">
                  <a:lumMod val="100000"/>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4" name="TextBox 3">
            <a:extLst>
              <a:ext uri="{FF2B5EF4-FFF2-40B4-BE49-F238E27FC236}">
                <a16:creationId xmlns:a16="http://schemas.microsoft.com/office/drawing/2014/main" id="{97392EC2-9D32-EE46-82EB-DD733461D5EE}"/>
              </a:ext>
            </a:extLst>
          </p:cNvPr>
          <p:cNvSpPr txBox="1"/>
          <p:nvPr/>
        </p:nvSpPr>
        <p:spPr>
          <a:xfrm>
            <a:off x="0" y="0"/>
            <a:ext cx="4087091" cy="6771084"/>
          </a:xfrm>
          <a:prstGeom prst="rect">
            <a:avLst/>
          </a:prstGeom>
          <a:noFill/>
        </p:spPr>
        <p:txBody>
          <a:bodyPr wrap="square" rtlCol="0">
            <a:spAutoFit/>
          </a:bodyPr>
          <a:lstStyle/>
          <a:p>
            <a:endParaRPr lang="en-GB" b="0" i="0" dirty="0">
              <a:solidFill>
                <a:srgbClr val="374151"/>
              </a:solidFill>
              <a:effectLst/>
              <a:latin typeface="Cambria" panose="02040503050406030204" pitchFamily="18" charset="0"/>
            </a:endParaRPr>
          </a:p>
          <a:p>
            <a:pPr algn="ctr"/>
            <a:r>
              <a:rPr lang="en-GB" sz="3200" b="1" dirty="0">
                <a:solidFill>
                  <a:srgbClr val="343541"/>
                </a:solidFill>
                <a:latin typeface="Cambria" panose="02040503050406030204" pitchFamily="18" charset="0"/>
              </a:rPr>
              <a:t>L</a:t>
            </a:r>
            <a:r>
              <a:rPr lang="en-GB" sz="3200" b="1" i="0" dirty="0">
                <a:solidFill>
                  <a:srgbClr val="343541"/>
                </a:solidFill>
                <a:effectLst/>
                <a:latin typeface="Cambria" panose="02040503050406030204" pitchFamily="18" charset="0"/>
              </a:rPr>
              <a:t>egal factors </a:t>
            </a:r>
            <a:endParaRPr lang="en-GB" sz="3200" b="1" dirty="0">
              <a:solidFill>
                <a:srgbClr val="374151"/>
              </a:solidFill>
              <a:latin typeface="Cambria" panose="02040503050406030204" pitchFamily="18" charset="0"/>
            </a:endParaRPr>
          </a:p>
          <a:p>
            <a:pPr marL="342900" indent="-342900">
              <a:buFont typeface="Arial" panose="020B0604020202020204" pitchFamily="34" charset="0"/>
              <a:buChar char="•"/>
            </a:pPr>
            <a:r>
              <a:rPr lang="en-GB" sz="2400" b="0" i="0" dirty="0">
                <a:solidFill>
                  <a:srgbClr val="374151"/>
                </a:solidFill>
                <a:effectLst/>
                <a:latin typeface="Cambria" panose="02040503050406030204" pitchFamily="18" charset="0"/>
              </a:rPr>
              <a:t>Legal factors are external factors that impact a business or organization's operations and decision-making processes, related to laws, regulations, and policies enacted by governments or other regulatory bodies.</a:t>
            </a:r>
          </a:p>
          <a:p>
            <a:pPr marL="342900" indent="-342900">
              <a:buFont typeface="Arial" panose="020B0604020202020204" pitchFamily="34" charset="0"/>
              <a:buChar char="•"/>
            </a:pPr>
            <a:r>
              <a:rPr lang="en-GB" sz="2400" b="0" i="0" dirty="0">
                <a:solidFill>
                  <a:srgbClr val="374151"/>
                </a:solidFill>
                <a:effectLst/>
                <a:latin typeface="Cambria" panose="02040503050406030204" pitchFamily="18" charset="0"/>
              </a:rPr>
              <a:t> These factors can significantly impact businesses, and it's important to understand and comply with them to avoid legal issues or penalties.</a:t>
            </a:r>
            <a:endParaRPr lang="en-PK" sz="2400" dirty="0">
              <a:latin typeface="Cambria" panose="02040503050406030204" pitchFamily="18" charset="0"/>
            </a:endParaRPr>
          </a:p>
        </p:txBody>
      </p:sp>
      <p:pic>
        <p:nvPicPr>
          <p:cNvPr id="5" name="Picture 4">
            <a:extLst>
              <a:ext uri="{FF2B5EF4-FFF2-40B4-BE49-F238E27FC236}">
                <a16:creationId xmlns:a16="http://schemas.microsoft.com/office/drawing/2014/main" id="{36BB41EE-64B0-124B-AB2E-A8DA4ACECD4B}"/>
              </a:ext>
            </a:extLst>
          </p:cNvPr>
          <p:cNvPicPr>
            <a:picLocks noChangeAspect="1"/>
          </p:cNvPicPr>
          <p:nvPr/>
        </p:nvPicPr>
        <p:blipFill>
          <a:blip r:embed="rId2"/>
          <a:stretch>
            <a:fillRect/>
          </a:stretch>
        </p:blipFill>
        <p:spPr>
          <a:xfrm>
            <a:off x="4114800" y="0"/>
            <a:ext cx="8077200" cy="3429000"/>
          </a:xfrm>
          <a:prstGeom prst="rect">
            <a:avLst/>
          </a:prstGeom>
        </p:spPr>
      </p:pic>
      <p:sp>
        <p:nvSpPr>
          <p:cNvPr id="6" name="TextBox 5">
            <a:extLst>
              <a:ext uri="{FF2B5EF4-FFF2-40B4-BE49-F238E27FC236}">
                <a16:creationId xmlns:a16="http://schemas.microsoft.com/office/drawing/2014/main" id="{E98EFFD5-CC7B-8B4D-93D6-2F3F5D01C3B0}"/>
              </a:ext>
            </a:extLst>
          </p:cNvPr>
          <p:cNvSpPr txBox="1"/>
          <p:nvPr/>
        </p:nvSpPr>
        <p:spPr>
          <a:xfrm>
            <a:off x="4114800" y="3898370"/>
            <a:ext cx="7855527" cy="2862322"/>
          </a:xfrm>
          <a:prstGeom prst="rect">
            <a:avLst/>
          </a:prstGeom>
          <a:noFill/>
        </p:spPr>
        <p:txBody>
          <a:bodyPr wrap="square" rtlCol="0">
            <a:spAutoFit/>
          </a:bodyPr>
          <a:lstStyle/>
          <a:p>
            <a:pPr algn="l">
              <a:buFont typeface="+mj-lt"/>
              <a:buAutoNum type="arabicPeriod"/>
            </a:pPr>
            <a:r>
              <a:rPr lang="en-GB" sz="2000" b="1" i="0" dirty="0">
                <a:solidFill>
                  <a:srgbClr val="374151"/>
                </a:solidFill>
                <a:effectLst/>
                <a:latin typeface="Cambria" panose="02040503050406030204" pitchFamily="18" charset="0"/>
              </a:rPr>
              <a:t>Employment laws:</a:t>
            </a:r>
          </a:p>
          <a:p>
            <a:pPr algn="l"/>
            <a:r>
              <a:rPr lang="en-GB" sz="2000" b="0" i="0" dirty="0">
                <a:solidFill>
                  <a:srgbClr val="374151"/>
                </a:solidFill>
                <a:effectLst/>
                <a:latin typeface="Cambria" panose="02040503050406030204" pitchFamily="18" charset="0"/>
              </a:rPr>
              <a:t> Laws and regulations related to employment, such as minimum wage requirements, employee benefits, and anti-discrimination policies, </a:t>
            </a:r>
          </a:p>
          <a:p>
            <a:pPr algn="l"/>
            <a:r>
              <a:rPr lang="en-GB" sz="2000" b="1" i="0" dirty="0">
                <a:solidFill>
                  <a:srgbClr val="374151"/>
                </a:solidFill>
                <a:effectLst/>
                <a:latin typeface="Cambria" panose="02040503050406030204" pitchFamily="18" charset="0"/>
              </a:rPr>
              <a:t>2.Consumer protection laws: </a:t>
            </a:r>
          </a:p>
          <a:p>
            <a:pPr algn="l"/>
            <a:r>
              <a:rPr lang="en-GB" sz="2000" b="0" i="0" dirty="0">
                <a:solidFill>
                  <a:srgbClr val="374151"/>
                </a:solidFill>
                <a:effectLst/>
                <a:latin typeface="Cambria" panose="02040503050406030204" pitchFamily="18" charset="0"/>
              </a:rPr>
              <a:t>Consumer protection laws, such as regulations on product safety, pricing, and advertising</a:t>
            </a:r>
          </a:p>
          <a:p>
            <a:pPr algn="l"/>
            <a:r>
              <a:rPr lang="en-GB" sz="2000" b="1" i="0" dirty="0">
                <a:solidFill>
                  <a:srgbClr val="374151"/>
                </a:solidFill>
                <a:effectLst/>
                <a:latin typeface="Cambria" panose="02040503050406030204" pitchFamily="18" charset="0"/>
              </a:rPr>
              <a:t>3.Intellectual property laws:</a:t>
            </a:r>
          </a:p>
          <a:p>
            <a:pPr algn="l"/>
            <a:r>
              <a:rPr lang="en-GB" sz="2000" b="0" i="0" dirty="0">
                <a:solidFill>
                  <a:srgbClr val="374151"/>
                </a:solidFill>
                <a:effectLst/>
                <a:latin typeface="Cambria" panose="02040503050406030204" pitchFamily="18" charset="0"/>
              </a:rPr>
              <a:t> Intellectual property laws, such as patents, trademarks, and copyrights, can protect a business's</a:t>
            </a:r>
            <a:endParaRPr lang="en-PK" dirty="0">
              <a:latin typeface="Cambria" panose="02040503050406030204" pitchFamily="18" charset="0"/>
            </a:endParaRPr>
          </a:p>
        </p:txBody>
      </p:sp>
      <p:sp>
        <p:nvSpPr>
          <p:cNvPr id="7" name="TextBox 6">
            <a:extLst>
              <a:ext uri="{FF2B5EF4-FFF2-40B4-BE49-F238E27FC236}">
                <a16:creationId xmlns:a16="http://schemas.microsoft.com/office/drawing/2014/main" id="{B7672745-F60D-A841-9631-389439F37415}"/>
              </a:ext>
            </a:extLst>
          </p:cNvPr>
          <p:cNvSpPr txBox="1"/>
          <p:nvPr/>
        </p:nvSpPr>
        <p:spPr>
          <a:xfrm>
            <a:off x="4114800" y="3436705"/>
            <a:ext cx="1401922" cy="461665"/>
          </a:xfrm>
          <a:prstGeom prst="rect">
            <a:avLst/>
          </a:prstGeom>
          <a:noFill/>
        </p:spPr>
        <p:txBody>
          <a:bodyPr wrap="none" rtlCol="0">
            <a:spAutoFit/>
          </a:bodyPr>
          <a:lstStyle/>
          <a:p>
            <a:r>
              <a:rPr lang="en-PK" sz="2400" b="1" dirty="0">
                <a:latin typeface="Cambria" panose="02040503050406030204" pitchFamily="18" charset="0"/>
              </a:rPr>
              <a:t>Example</a:t>
            </a:r>
          </a:p>
        </p:txBody>
      </p:sp>
    </p:spTree>
    <p:extLst>
      <p:ext uri="{BB962C8B-B14F-4D97-AF65-F5344CB8AC3E}">
        <p14:creationId xmlns:p14="http://schemas.microsoft.com/office/powerpoint/2010/main" val="3330523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FAC185-BB9B-AA45-A1CF-699E47B2D04E}"/>
              </a:ext>
            </a:extLst>
          </p:cNvPr>
          <p:cNvSpPr txBox="1"/>
          <p:nvPr/>
        </p:nvSpPr>
        <p:spPr>
          <a:xfrm>
            <a:off x="166254" y="1094510"/>
            <a:ext cx="11513127" cy="5170646"/>
          </a:xfrm>
          <a:prstGeom prst="rect">
            <a:avLst/>
          </a:prstGeom>
          <a:noFill/>
        </p:spPr>
        <p:txBody>
          <a:bodyPr wrap="square" rtlCol="0">
            <a:spAutoFit/>
          </a:bodyPr>
          <a:lstStyle/>
          <a:p>
            <a:pPr algn="l">
              <a:buFont typeface="+mj-lt"/>
              <a:buAutoNum type="arabicPeriod"/>
            </a:pPr>
            <a:r>
              <a:rPr lang="en-GB" sz="2400" b="1" i="0" dirty="0">
                <a:solidFill>
                  <a:srgbClr val="374151"/>
                </a:solidFill>
                <a:effectLst/>
                <a:latin typeface="Cambria" panose="02040503050406030204" pitchFamily="18" charset="0"/>
              </a:rPr>
              <a:t>Health and safety laws: </a:t>
            </a:r>
          </a:p>
          <a:p>
            <a:pPr marL="342900" indent="-342900" algn="l">
              <a:buFont typeface="Arial" panose="020B0604020202020204" pitchFamily="34" charset="0"/>
              <a:buChar char="•"/>
            </a:pPr>
            <a:r>
              <a:rPr lang="en-GB" sz="2400" b="0" i="0" dirty="0">
                <a:solidFill>
                  <a:srgbClr val="374151"/>
                </a:solidFill>
                <a:effectLst/>
                <a:latin typeface="Cambria" panose="02040503050406030204" pitchFamily="18" charset="0"/>
              </a:rPr>
              <a:t>Health and safety laws, such as workplace safety regulations, can affect a business's ability to provide a safe working environment for employees.</a:t>
            </a:r>
          </a:p>
          <a:p>
            <a:pPr algn="l"/>
            <a:r>
              <a:rPr lang="en-GB" sz="2400" b="1" i="0" dirty="0">
                <a:solidFill>
                  <a:srgbClr val="374151"/>
                </a:solidFill>
                <a:effectLst/>
                <a:latin typeface="Cambria" panose="02040503050406030204" pitchFamily="18" charset="0"/>
              </a:rPr>
              <a:t>2.Data protection and privacy laws:</a:t>
            </a:r>
          </a:p>
          <a:p>
            <a:pPr marL="342900" indent="-342900" algn="l">
              <a:buFont typeface="Arial" panose="020B0604020202020204" pitchFamily="34" charset="0"/>
              <a:buChar char="•"/>
            </a:pPr>
            <a:r>
              <a:rPr lang="en-GB" sz="2400" b="0" i="0" dirty="0">
                <a:solidFill>
                  <a:srgbClr val="374151"/>
                </a:solidFill>
                <a:effectLst/>
                <a:latin typeface="Cambria" panose="02040503050406030204" pitchFamily="18" charset="0"/>
              </a:rPr>
              <a:t> Laws related to data protection and privacy, such as the General Data Protection Regulation (GDPR), can affect a business's ability to collect, store, and use customer data.</a:t>
            </a:r>
          </a:p>
          <a:p>
            <a:pPr algn="l"/>
            <a:r>
              <a:rPr lang="en-GB" sz="2400" b="1" i="0" dirty="0">
                <a:solidFill>
                  <a:srgbClr val="374151"/>
                </a:solidFill>
                <a:effectLst/>
                <a:latin typeface="Cambria" panose="02040503050406030204" pitchFamily="18" charset="0"/>
              </a:rPr>
              <a:t>3.Environmental laws:</a:t>
            </a:r>
          </a:p>
          <a:p>
            <a:pPr marL="342900" indent="-342900" algn="l">
              <a:buFont typeface="Arial" panose="020B0604020202020204" pitchFamily="34" charset="0"/>
              <a:buChar char="•"/>
            </a:pPr>
            <a:r>
              <a:rPr lang="en-GB" sz="2400" b="0" i="0" dirty="0">
                <a:solidFill>
                  <a:srgbClr val="374151"/>
                </a:solidFill>
                <a:effectLst/>
                <a:latin typeface="Cambria" panose="02040503050406030204" pitchFamily="18" charset="0"/>
              </a:rPr>
              <a:t> Environmental laws, such as regulations on emissions and waste disposal, can affect a business's ability to operate in a sustainable and responsible manner.</a:t>
            </a:r>
          </a:p>
          <a:p>
            <a:pPr algn="l"/>
            <a:r>
              <a:rPr lang="en-GB" sz="2400" b="1" dirty="0">
                <a:solidFill>
                  <a:srgbClr val="374151"/>
                </a:solidFill>
                <a:latin typeface="Cambria" panose="02040503050406030204" pitchFamily="18" charset="0"/>
              </a:rPr>
              <a:t>4.</a:t>
            </a:r>
            <a:r>
              <a:rPr lang="en-GB" sz="2400" b="1" i="0" dirty="0">
                <a:solidFill>
                  <a:srgbClr val="374151"/>
                </a:solidFill>
                <a:effectLst/>
                <a:latin typeface="Cambria" panose="02040503050406030204" pitchFamily="18" charset="0"/>
              </a:rPr>
              <a:t>Taxation laws:</a:t>
            </a:r>
          </a:p>
          <a:p>
            <a:pPr marL="342900" indent="-342900" algn="l">
              <a:buFont typeface="Arial" panose="020B0604020202020204" pitchFamily="34" charset="0"/>
              <a:buChar char="•"/>
            </a:pPr>
            <a:r>
              <a:rPr lang="en-GB" sz="2400" b="0" i="0" dirty="0">
                <a:solidFill>
                  <a:srgbClr val="374151"/>
                </a:solidFill>
                <a:effectLst/>
                <a:latin typeface="Cambria" panose="02040503050406030204" pitchFamily="18" charset="0"/>
              </a:rPr>
              <a:t> Taxation laws, such as income tax and sales tax regulations, can affect a business's profitability and financial stability.</a:t>
            </a:r>
          </a:p>
          <a:p>
            <a:endParaRPr lang="en-PK" dirty="0"/>
          </a:p>
        </p:txBody>
      </p:sp>
      <p:sp>
        <p:nvSpPr>
          <p:cNvPr id="4" name="TextBox 3">
            <a:extLst>
              <a:ext uri="{FF2B5EF4-FFF2-40B4-BE49-F238E27FC236}">
                <a16:creationId xmlns:a16="http://schemas.microsoft.com/office/drawing/2014/main" id="{450C4274-FA75-8A45-B922-174206BC8059}"/>
              </a:ext>
            </a:extLst>
          </p:cNvPr>
          <p:cNvSpPr txBox="1"/>
          <p:nvPr/>
        </p:nvSpPr>
        <p:spPr>
          <a:xfrm>
            <a:off x="166254" y="260335"/>
            <a:ext cx="10909140" cy="523220"/>
          </a:xfrm>
          <a:prstGeom prst="rect">
            <a:avLst/>
          </a:prstGeom>
          <a:noFill/>
        </p:spPr>
        <p:txBody>
          <a:bodyPr wrap="none" rtlCol="0">
            <a:spAutoFit/>
          </a:bodyPr>
          <a:lstStyle/>
          <a:p>
            <a:r>
              <a:rPr lang="en-GB" sz="2800" b="1" i="0" dirty="0">
                <a:solidFill>
                  <a:srgbClr val="343541"/>
                </a:solidFill>
                <a:effectLst/>
                <a:latin typeface="Cambria" panose="02040503050406030204" pitchFamily="18" charset="0"/>
              </a:rPr>
              <a:t>Legal factors that influence and impact the business environment</a:t>
            </a:r>
            <a:endParaRPr lang="en-PK" sz="2800" b="1" dirty="0">
              <a:latin typeface="Cambria" panose="02040503050406030204" pitchFamily="18" charset="0"/>
            </a:endParaRPr>
          </a:p>
        </p:txBody>
      </p:sp>
    </p:spTree>
    <p:extLst>
      <p:ext uri="{BB962C8B-B14F-4D97-AF65-F5344CB8AC3E}">
        <p14:creationId xmlns:p14="http://schemas.microsoft.com/office/powerpoint/2010/main" val="1806874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284F35-39E1-174E-AFEC-CC721F953CBB}"/>
              </a:ext>
            </a:extLst>
          </p:cNvPr>
          <p:cNvSpPr/>
          <p:nvPr/>
        </p:nvSpPr>
        <p:spPr>
          <a:xfrm>
            <a:off x="0" y="0"/>
            <a:ext cx="4752108" cy="6873411"/>
          </a:xfrm>
          <a:prstGeom prst="rect">
            <a:avLst/>
          </a:prstGeom>
          <a:gradFill flip="none" rotWithShape="1">
            <a:gsLst>
              <a:gs pos="67000">
                <a:schemeClr val="accent3">
                  <a:alpha val="70000"/>
                </a:schemeClr>
              </a:gs>
              <a:gs pos="33000">
                <a:schemeClr val="accent2">
                  <a:alpha val="40000"/>
                </a:schemeClr>
              </a:gs>
              <a:gs pos="0">
                <a:schemeClr val="accent1">
                  <a:alpha val="20000"/>
                </a:schemeClr>
              </a:gs>
              <a:gs pos="100000">
                <a:schemeClr val="accent5">
                  <a:lumMod val="100000"/>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B586D04-3AC8-2842-B852-F8AD8521508F}"/>
              </a:ext>
            </a:extLst>
          </p:cNvPr>
          <p:cNvSpPr txBox="1"/>
          <p:nvPr/>
        </p:nvSpPr>
        <p:spPr>
          <a:xfrm>
            <a:off x="0" y="0"/>
            <a:ext cx="4752109" cy="4462760"/>
          </a:xfrm>
          <a:prstGeom prst="rect">
            <a:avLst/>
          </a:prstGeom>
          <a:noFill/>
        </p:spPr>
        <p:txBody>
          <a:bodyPr wrap="square" rtlCol="0">
            <a:spAutoFit/>
          </a:bodyPr>
          <a:lstStyle/>
          <a:p>
            <a:pPr algn="ctr"/>
            <a:r>
              <a:rPr lang="en-GB" sz="2800" b="0" i="0" dirty="0">
                <a:solidFill>
                  <a:srgbClr val="374151"/>
                </a:solidFill>
                <a:effectLst/>
                <a:latin typeface="Cambria" panose="02040503050406030204" pitchFamily="18" charset="0"/>
              </a:rPr>
              <a:t> </a:t>
            </a:r>
            <a:r>
              <a:rPr lang="en-GB" sz="3200" b="1" i="0" dirty="0">
                <a:solidFill>
                  <a:srgbClr val="374151"/>
                </a:solidFill>
                <a:effectLst/>
                <a:latin typeface="Cambria" panose="02040503050406030204" pitchFamily="18" charset="0"/>
              </a:rPr>
              <a:t>Environmental factors </a:t>
            </a:r>
            <a:endParaRPr lang="en-GB" sz="2800" b="1" i="0" dirty="0">
              <a:solidFill>
                <a:srgbClr val="374151"/>
              </a:solidFill>
              <a:effectLst/>
              <a:latin typeface="Cambria" panose="02040503050406030204" pitchFamily="18" charset="0"/>
            </a:endParaRPr>
          </a:p>
          <a:p>
            <a:r>
              <a:rPr lang="en-GB" sz="2800" b="0" i="0" dirty="0">
                <a:solidFill>
                  <a:srgbClr val="374151"/>
                </a:solidFill>
                <a:effectLst/>
                <a:latin typeface="Cambria" panose="02040503050406030204" pitchFamily="18" charset="0"/>
              </a:rPr>
              <a:t>Environmental factors are external factors that can impact a business's operations and decision-making processes. These factors are related to the natural environment and can include both opportunities and threats.</a:t>
            </a:r>
            <a:endParaRPr lang="en-PK" sz="2800" dirty="0">
              <a:latin typeface="Cambria" panose="02040503050406030204" pitchFamily="18" charset="0"/>
            </a:endParaRPr>
          </a:p>
        </p:txBody>
      </p:sp>
      <p:pic>
        <p:nvPicPr>
          <p:cNvPr id="4" name="Picture 3">
            <a:extLst>
              <a:ext uri="{FF2B5EF4-FFF2-40B4-BE49-F238E27FC236}">
                <a16:creationId xmlns:a16="http://schemas.microsoft.com/office/drawing/2014/main" id="{E3E56869-7552-E448-AF5B-E55307F2A204}"/>
              </a:ext>
            </a:extLst>
          </p:cNvPr>
          <p:cNvPicPr>
            <a:picLocks noChangeAspect="1"/>
          </p:cNvPicPr>
          <p:nvPr/>
        </p:nvPicPr>
        <p:blipFill>
          <a:blip r:embed="rId2"/>
          <a:stretch>
            <a:fillRect/>
          </a:stretch>
        </p:blipFill>
        <p:spPr>
          <a:xfrm>
            <a:off x="4752107" y="0"/>
            <a:ext cx="7439894" cy="3685309"/>
          </a:xfrm>
          <a:prstGeom prst="rect">
            <a:avLst/>
          </a:prstGeom>
        </p:spPr>
      </p:pic>
      <p:sp>
        <p:nvSpPr>
          <p:cNvPr id="5" name="TextBox 4">
            <a:extLst>
              <a:ext uri="{FF2B5EF4-FFF2-40B4-BE49-F238E27FC236}">
                <a16:creationId xmlns:a16="http://schemas.microsoft.com/office/drawing/2014/main" id="{A7E258D1-DDE3-9941-846A-777F414631E9}"/>
              </a:ext>
            </a:extLst>
          </p:cNvPr>
          <p:cNvSpPr txBox="1"/>
          <p:nvPr/>
        </p:nvSpPr>
        <p:spPr>
          <a:xfrm>
            <a:off x="4752108" y="3685309"/>
            <a:ext cx="1400320" cy="461665"/>
          </a:xfrm>
          <a:prstGeom prst="rect">
            <a:avLst/>
          </a:prstGeom>
          <a:noFill/>
        </p:spPr>
        <p:txBody>
          <a:bodyPr wrap="none" rtlCol="0">
            <a:spAutoFit/>
          </a:bodyPr>
          <a:lstStyle/>
          <a:p>
            <a:r>
              <a:rPr lang="en-PK" sz="2400" dirty="0">
                <a:latin typeface="Cambria" panose="02040503050406030204" pitchFamily="18" charset="0"/>
              </a:rPr>
              <a:t>Example:</a:t>
            </a:r>
          </a:p>
        </p:txBody>
      </p:sp>
      <p:sp>
        <p:nvSpPr>
          <p:cNvPr id="6" name="TextBox 5">
            <a:extLst>
              <a:ext uri="{FF2B5EF4-FFF2-40B4-BE49-F238E27FC236}">
                <a16:creationId xmlns:a16="http://schemas.microsoft.com/office/drawing/2014/main" id="{02F7CCBE-BCBA-E441-B7B6-338B3D3473F2}"/>
              </a:ext>
            </a:extLst>
          </p:cNvPr>
          <p:cNvSpPr txBox="1"/>
          <p:nvPr/>
        </p:nvSpPr>
        <p:spPr>
          <a:xfrm>
            <a:off x="4752107" y="3972706"/>
            <a:ext cx="7498049" cy="3139321"/>
          </a:xfrm>
          <a:prstGeom prst="rect">
            <a:avLst/>
          </a:prstGeom>
          <a:noFill/>
        </p:spPr>
        <p:txBody>
          <a:bodyPr wrap="square" rtlCol="0">
            <a:spAutoFit/>
          </a:bodyPr>
          <a:lstStyle/>
          <a:p>
            <a:pPr algn="l">
              <a:buFont typeface="+mj-lt"/>
              <a:buAutoNum type="arabicPeriod"/>
            </a:pPr>
            <a:r>
              <a:rPr lang="en-GB" sz="2000" b="1" i="0" dirty="0">
                <a:solidFill>
                  <a:srgbClr val="374151"/>
                </a:solidFill>
                <a:effectLst/>
                <a:latin typeface="Cambria" panose="02040503050406030204" pitchFamily="18" charset="0"/>
              </a:rPr>
              <a:t>Climate change: </a:t>
            </a:r>
          </a:p>
          <a:p>
            <a:pPr algn="l"/>
            <a:r>
              <a:rPr lang="en-GB" sz="2000" b="0" i="0" dirty="0">
                <a:solidFill>
                  <a:srgbClr val="374151"/>
                </a:solidFill>
                <a:effectLst/>
                <a:latin typeface="Cambria" panose="02040503050406030204" pitchFamily="18" charset="0"/>
              </a:rPr>
              <a:t>Climate change can affect businesses in various ways, such as by changing weather patterns, increasing the frequency and intensity of natural disasters, and affecting the availability of natural resources.</a:t>
            </a:r>
          </a:p>
          <a:p>
            <a:pPr algn="l"/>
            <a:r>
              <a:rPr lang="en-GB" sz="2000" b="1" i="0" dirty="0">
                <a:solidFill>
                  <a:srgbClr val="374151"/>
                </a:solidFill>
                <a:effectLst/>
                <a:latin typeface="Cambria" panose="02040503050406030204" pitchFamily="18" charset="0"/>
              </a:rPr>
              <a:t>2.Natural resources: </a:t>
            </a:r>
          </a:p>
          <a:p>
            <a:pPr algn="l"/>
            <a:r>
              <a:rPr lang="en-GB" sz="2000" b="0" i="0" dirty="0">
                <a:solidFill>
                  <a:srgbClr val="374151"/>
                </a:solidFill>
                <a:effectLst/>
                <a:latin typeface="Cambria" panose="02040503050406030204" pitchFamily="18" charset="0"/>
              </a:rPr>
              <a:t>Businesses may rely on natural resources such as water, energy, and raw materials to operate, and their availability and cost can affect a business's operations and profitability.</a:t>
            </a:r>
          </a:p>
          <a:p>
            <a:endParaRPr lang="en-PK" dirty="0"/>
          </a:p>
        </p:txBody>
      </p:sp>
    </p:spTree>
    <p:extLst>
      <p:ext uri="{BB962C8B-B14F-4D97-AF65-F5344CB8AC3E}">
        <p14:creationId xmlns:p14="http://schemas.microsoft.com/office/powerpoint/2010/main" val="2908125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72A21C-10C3-5342-B035-8716FFC7792C}"/>
              </a:ext>
            </a:extLst>
          </p:cNvPr>
          <p:cNvSpPr txBox="1"/>
          <p:nvPr/>
        </p:nvSpPr>
        <p:spPr>
          <a:xfrm>
            <a:off x="0" y="620330"/>
            <a:ext cx="12081164" cy="5232202"/>
          </a:xfrm>
          <a:prstGeom prst="rect">
            <a:avLst/>
          </a:prstGeom>
          <a:noFill/>
        </p:spPr>
        <p:txBody>
          <a:bodyPr wrap="square" rtlCol="0">
            <a:spAutoFit/>
          </a:bodyPr>
          <a:lstStyle/>
          <a:p>
            <a:pPr algn="l">
              <a:buFont typeface="+mj-lt"/>
              <a:buAutoNum type="arabicPeriod"/>
            </a:pPr>
            <a:r>
              <a:rPr lang="en-GB" sz="2400" b="1" i="0" dirty="0">
                <a:solidFill>
                  <a:srgbClr val="374151"/>
                </a:solidFill>
                <a:effectLst/>
                <a:latin typeface="Cambria" panose="02040503050406030204" pitchFamily="18" charset="0"/>
              </a:rPr>
              <a:t>Climate change:</a:t>
            </a:r>
          </a:p>
          <a:p>
            <a:pPr algn="l"/>
            <a:r>
              <a:rPr lang="en-GB" sz="2000" b="0" i="0" dirty="0">
                <a:solidFill>
                  <a:srgbClr val="374151"/>
                </a:solidFill>
                <a:effectLst/>
                <a:latin typeface="Cambria" panose="02040503050406030204" pitchFamily="18" charset="0"/>
              </a:rPr>
              <a:t> Climate change and its related impacts, such as extreme weather events and sea level rise, can have significant impacts on businesses, especially those in sectors such as agriculture, tourism, and construction.</a:t>
            </a:r>
          </a:p>
          <a:p>
            <a:pPr algn="l"/>
            <a:endParaRPr lang="en-GB" sz="2000" b="0" i="0" dirty="0">
              <a:solidFill>
                <a:srgbClr val="374151"/>
              </a:solidFill>
              <a:effectLst/>
              <a:latin typeface="Cambria" panose="02040503050406030204" pitchFamily="18" charset="0"/>
            </a:endParaRPr>
          </a:p>
          <a:p>
            <a:pPr algn="l"/>
            <a:r>
              <a:rPr lang="en-GB" sz="2400" b="1" i="0" dirty="0">
                <a:solidFill>
                  <a:srgbClr val="374151"/>
                </a:solidFill>
                <a:effectLst/>
                <a:latin typeface="Cambria" panose="02040503050406030204" pitchFamily="18" charset="0"/>
              </a:rPr>
              <a:t>2.Resource depletion:</a:t>
            </a:r>
          </a:p>
          <a:p>
            <a:pPr algn="l"/>
            <a:r>
              <a:rPr lang="en-GB" sz="2000" b="0" i="0" dirty="0">
                <a:solidFill>
                  <a:srgbClr val="374151"/>
                </a:solidFill>
                <a:effectLst/>
                <a:latin typeface="Cambria" panose="02040503050406030204" pitchFamily="18" charset="0"/>
              </a:rPr>
              <a:t> The depletion of natural resources, such as water, minerals, and fossil fuels, can have a significant impact on businesses that rely on these resources. </a:t>
            </a:r>
          </a:p>
          <a:p>
            <a:pPr algn="l"/>
            <a:r>
              <a:rPr lang="en-GB" sz="2000" b="0" i="0" dirty="0">
                <a:solidFill>
                  <a:srgbClr val="374151"/>
                </a:solidFill>
                <a:effectLst/>
                <a:latin typeface="Cambria" panose="02040503050406030204" pitchFamily="18" charset="0"/>
              </a:rPr>
              <a:t>This can lead to higher costs and supply chain disruptions.</a:t>
            </a:r>
          </a:p>
          <a:p>
            <a:pPr algn="l"/>
            <a:endParaRPr lang="en-GB" sz="2000" b="0" i="0" dirty="0">
              <a:solidFill>
                <a:srgbClr val="374151"/>
              </a:solidFill>
              <a:effectLst/>
              <a:latin typeface="Cambria" panose="02040503050406030204" pitchFamily="18" charset="0"/>
            </a:endParaRPr>
          </a:p>
          <a:p>
            <a:pPr algn="l"/>
            <a:r>
              <a:rPr lang="en-GB" sz="2400" b="1" i="0" dirty="0">
                <a:solidFill>
                  <a:srgbClr val="374151"/>
                </a:solidFill>
                <a:effectLst/>
                <a:latin typeface="Cambria" panose="02040503050406030204" pitchFamily="18" charset="0"/>
              </a:rPr>
              <a:t>3.Environmental regulations:</a:t>
            </a:r>
          </a:p>
          <a:p>
            <a:pPr algn="l"/>
            <a:r>
              <a:rPr lang="en-GB" sz="2000" b="0" i="0" dirty="0">
                <a:solidFill>
                  <a:srgbClr val="374151"/>
                </a:solidFill>
                <a:effectLst/>
                <a:latin typeface="Cambria" panose="02040503050406030204" pitchFamily="18" charset="0"/>
              </a:rPr>
              <a:t> Regulations aimed at protecting the environment can impact businesses by increasing compliance costs and changing the way they operate. </a:t>
            </a:r>
          </a:p>
          <a:p>
            <a:pPr algn="l"/>
            <a:r>
              <a:rPr lang="en-GB" sz="2000" b="0" i="0" dirty="0">
                <a:solidFill>
                  <a:srgbClr val="374151"/>
                </a:solidFill>
                <a:effectLst/>
                <a:latin typeface="Cambria" panose="02040503050406030204" pitchFamily="18" charset="0"/>
              </a:rPr>
              <a:t>For example, regulations on carbon emissions can impact industries such as energy and transportation</a:t>
            </a:r>
            <a:r>
              <a:rPr lang="en-GB" b="0" i="0" dirty="0">
                <a:solidFill>
                  <a:srgbClr val="374151"/>
                </a:solidFill>
                <a:effectLst/>
                <a:latin typeface="Söhne"/>
              </a:rPr>
              <a:t>.</a:t>
            </a:r>
          </a:p>
          <a:p>
            <a:pPr algn="l"/>
            <a:endParaRPr lang="en-GB" b="0" i="0" dirty="0">
              <a:solidFill>
                <a:srgbClr val="374151"/>
              </a:solidFill>
              <a:effectLst/>
              <a:latin typeface="Söhne"/>
            </a:endParaRPr>
          </a:p>
          <a:p>
            <a:r>
              <a:rPr lang="en-GB" sz="2400" b="1" i="0" dirty="0">
                <a:solidFill>
                  <a:srgbClr val="374151"/>
                </a:solidFill>
                <a:effectLst/>
                <a:latin typeface="Cambria" panose="02040503050406030204" pitchFamily="18" charset="0"/>
              </a:rPr>
              <a:t>4.Consumer preferences:</a:t>
            </a:r>
          </a:p>
          <a:p>
            <a:r>
              <a:rPr lang="en-GB" b="0" i="0" dirty="0">
                <a:solidFill>
                  <a:srgbClr val="374151"/>
                </a:solidFill>
                <a:effectLst/>
                <a:latin typeface="Söhne"/>
              </a:rPr>
              <a:t> </a:t>
            </a:r>
            <a:r>
              <a:rPr lang="en-GB" sz="2000" b="0" i="0" dirty="0">
                <a:solidFill>
                  <a:srgbClr val="374151"/>
                </a:solidFill>
                <a:effectLst/>
                <a:latin typeface="Cambria" panose="02040503050406030204" pitchFamily="18" charset="0"/>
              </a:rPr>
              <a:t>Consumers are increasingly interested in environmentally sustainable products and services.</a:t>
            </a:r>
            <a:endParaRPr lang="en-PK" dirty="0">
              <a:latin typeface="Cambria" panose="02040503050406030204" pitchFamily="18" charset="0"/>
            </a:endParaRPr>
          </a:p>
        </p:txBody>
      </p:sp>
      <p:sp>
        <p:nvSpPr>
          <p:cNvPr id="4" name="TextBox 3">
            <a:extLst>
              <a:ext uri="{FF2B5EF4-FFF2-40B4-BE49-F238E27FC236}">
                <a16:creationId xmlns:a16="http://schemas.microsoft.com/office/drawing/2014/main" id="{D1FADDDE-D9D6-044C-BD27-8ACEC0F92202}"/>
              </a:ext>
            </a:extLst>
          </p:cNvPr>
          <p:cNvSpPr txBox="1"/>
          <p:nvPr/>
        </p:nvSpPr>
        <p:spPr>
          <a:xfrm>
            <a:off x="0" y="12635"/>
            <a:ext cx="10741082" cy="461665"/>
          </a:xfrm>
          <a:prstGeom prst="rect">
            <a:avLst/>
          </a:prstGeom>
          <a:noFill/>
        </p:spPr>
        <p:txBody>
          <a:bodyPr wrap="none" rtlCol="0">
            <a:spAutoFit/>
          </a:bodyPr>
          <a:lstStyle/>
          <a:p>
            <a:r>
              <a:rPr lang="en-GB" sz="2400" b="1" dirty="0">
                <a:solidFill>
                  <a:srgbClr val="343541"/>
                </a:solidFill>
                <a:latin typeface="Cambria" panose="02040503050406030204" pitchFamily="18" charset="0"/>
              </a:rPr>
              <a:t>E</a:t>
            </a:r>
            <a:r>
              <a:rPr lang="en-GB" sz="2400" b="1" i="0" dirty="0">
                <a:solidFill>
                  <a:srgbClr val="343541"/>
                </a:solidFill>
                <a:effectLst/>
                <a:latin typeface="Cambria" panose="02040503050406030204" pitchFamily="18" charset="0"/>
              </a:rPr>
              <a:t>nvironmental factors that influence and impact the business environment</a:t>
            </a:r>
            <a:endParaRPr lang="en-PK" sz="2400" b="1" dirty="0">
              <a:latin typeface="Cambria" panose="02040503050406030204" pitchFamily="18" charset="0"/>
            </a:endParaRPr>
          </a:p>
        </p:txBody>
      </p:sp>
    </p:spTree>
    <p:extLst>
      <p:ext uri="{BB962C8B-B14F-4D97-AF65-F5344CB8AC3E}">
        <p14:creationId xmlns:p14="http://schemas.microsoft.com/office/powerpoint/2010/main" val="2410042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66D4ABD-0085-490A-A641-633837B7D1BE}"/>
              </a:ext>
            </a:extLst>
          </p:cNvPr>
          <p:cNvSpPr/>
          <p:nvPr/>
        </p:nvSpPr>
        <p:spPr>
          <a:xfrm>
            <a:off x="4042613" y="12407"/>
            <a:ext cx="8176007"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TextBox 10">
            <a:extLst>
              <a:ext uri="{FF2B5EF4-FFF2-40B4-BE49-F238E27FC236}">
                <a16:creationId xmlns:a16="http://schemas.microsoft.com/office/drawing/2014/main" id="{CEB2A829-1502-4AA8-A3E4-8EDCBBB8BC0C}"/>
              </a:ext>
            </a:extLst>
          </p:cNvPr>
          <p:cNvSpPr txBox="1"/>
          <p:nvPr/>
        </p:nvSpPr>
        <p:spPr>
          <a:xfrm>
            <a:off x="4119600" y="3531922"/>
            <a:ext cx="2932573" cy="276999"/>
          </a:xfrm>
          <a:prstGeom prst="rect">
            <a:avLst/>
          </a:prstGeom>
          <a:noFill/>
        </p:spPr>
        <p:txBody>
          <a:bodyPr wrap="square" rtlCol="0" anchor="ctr">
            <a:spAutoFit/>
          </a:bodyPr>
          <a:lstStyle/>
          <a:p>
            <a:r>
              <a:rPr lang="en-GB" altLang="ko-KR" sz="1200" dirty="0">
                <a:solidFill>
                  <a:schemeClr val="bg1"/>
                </a:solidFill>
                <a:cs typeface="Arial" pitchFamily="34" charset="0"/>
              </a:rPr>
              <a:t>L</a:t>
            </a:r>
            <a:r>
              <a:rPr lang="en-US" altLang="ko-KR" sz="1200" dirty="0">
                <a:solidFill>
                  <a:schemeClr val="bg1"/>
                </a:solidFill>
                <a:cs typeface="Arial" pitchFamily="34" charset="0"/>
              </a:rPr>
              <a:t>.</a:t>
            </a:r>
            <a:endParaRPr lang="ko-KR" altLang="en-US" sz="1200" dirty="0">
              <a:solidFill>
                <a:schemeClr val="bg1"/>
              </a:solidFill>
              <a:cs typeface="Arial" pitchFamily="34" charset="0"/>
            </a:endParaRPr>
          </a:p>
        </p:txBody>
      </p:sp>
      <p:sp>
        <p:nvSpPr>
          <p:cNvPr id="25" name="TextBox 24">
            <a:extLst>
              <a:ext uri="{FF2B5EF4-FFF2-40B4-BE49-F238E27FC236}">
                <a16:creationId xmlns:a16="http://schemas.microsoft.com/office/drawing/2014/main" id="{F5CB62CF-98FD-4DE9-AF79-3307214A2E99}"/>
              </a:ext>
            </a:extLst>
          </p:cNvPr>
          <p:cNvSpPr txBox="1"/>
          <p:nvPr/>
        </p:nvSpPr>
        <p:spPr>
          <a:xfrm>
            <a:off x="4119600" y="1612132"/>
            <a:ext cx="6257455" cy="4801314"/>
          </a:xfrm>
          <a:prstGeom prst="rect">
            <a:avLst/>
          </a:prstGeom>
          <a:noFill/>
        </p:spPr>
        <p:txBody>
          <a:bodyPr wrap="square" rtlCol="0">
            <a:spAutoFit/>
          </a:bodyPr>
          <a:lstStyle/>
          <a:p>
            <a:pPr marL="342900" indent="-342900">
              <a:buFont typeface="Arial" panose="020B0604020202020204" pitchFamily="34" charset="0"/>
              <a:buChar char="•"/>
            </a:pPr>
            <a:r>
              <a:rPr lang="en-GB" sz="2400" b="0" i="0" dirty="0">
                <a:solidFill>
                  <a:srgbClr val="374151"/>
                </a:solidFill>
                <a:effectLst/>
                <a:latin typeface="Cambria" panose="02040503050406030204" pitchFamily="18" charset="0"/>
              </a:rPr>
              <a:t>The PESTLE framework is a widely used analytical tool that businesses can use to monitor and forecast external influences on their operations.</a:t>
            </a:r>
          </a:p>
          <a:p>
            <a:pPr marL="342900" indent="-342900">
              <a:buFont typeface="Arial" panose="020B0604020202020204" pitchFamily="34" charset="0"/>
              <a:buChar char="•"/>
            </a:pPr>
            <a:r>
              <a:rPr lang="en-GB" sz="2400" b="0" i="0" dirty="0">
                <a:solidFill>
                  <a:srgbClr val="374151"/>
                </a:solidFill>
                <a:effectLst/>
                <a:latin typeface="Cambria" panose="02040503050406030204" pitchFamily="18" charset="0"/>
              </a:rPr>
              <a:t> The acronym PESTLE stands for Political, Economic, Sociocultural, Technological, Legal, and Environmental factors.</a:t>
            </a:r>
          </a:p>
          <a:p>
            <a:pPr marL="342900" indent="-342900">
              <a:buFont typeface="Arial" panose="020B0604020202020204" pitchFamily="34" charset="0"/>
              <a:buChar char="•"/>
            </a:pPr>
            <a:r>
              <a:rPr lang="en-GB" sz="2400" b="0" i="0" dirty="0">
                <a:solidFill>
                  <a:srgbClr val="374151"/>
                </a:solidFill>
                <a:effectLst/>
                <a:latin typeface="Cambria" panose="02040503050406030204" pitchFamily="18" charset="0"/>
              </a:rPr>
              <a:t>By using the PESTLE framework, businesses can identify the key external factors that may impact their operations, and develop strategies to mitigate the risks or take advantage of opportunities</a:t>
            </a:r>
          </a:p>
          <a:p>
            <a:endParaRPr lang="ko-KR" altLang="en-US" b="0" dirty="0">
              <a:cs typeface="Arial" pitchFamily="34" charset="0"/>
            </a:endParaRPr>
          </a:p>
        </p:txBody>
      </p:sp>
      <p:sp>
        <p:nvSpPr>
          <p:cNvPr id="2" name="TextBox 1">
            <a:extLst>
              <a:ext uri="{FF2B5EF4-FFF2-40B4-BE49-F238E27FC236}">
                <a16:creationId xmlns:a16="http://schemas.microsoft.com/office/drawing/2014/main" id="{B9A5B64E-E92C-FC41-97ED-271B0C9BC4C8}"/>
              </a:ext>
            </a:extLst>
          </p:cNvPr>
          <p:cNvSpPr txBox="1"/>
          <p:nvPr/>
        </p:nvSpPr>
        <p:spPr>
          <a:xfrm>
            <a:off x="4119600" y="124691"/>
            <a:ext cx="7906145" cy="1231106"/>
          </a:xfrm>
          <a:prstGeom prst="rect">
            <a:avLst/>
          </a:prstGeom>
          <a:noFill/>
        </p:spPr>
        <p:txBody>
          <a:bodyPr wrap="square" rtlCol="0">
            <a:spAutoFit/>
          </a:bodyPr>
          <a:lstStyle/>
          <a:p>
            <a:r>
              <a:rPr lang="en-GB" sz="2800" b="1" dirty="0">
                <a:effectLst/>
                <a:latin typeface="Cambria" panose="02040503050406030204" pitchFamily="18" charset="0"/>
              </a:rPr>
              <a:t>The PESTLE framework as an analytical tool to monitor and forecast external influences </a:t>
            </a:r>
            <a:endParaRPr lang="en-GB" sz="2800" b="1" dirty="0">
              <a:latin typeface="Cambria" panose="02040503050406030204" pitchFamily="18" charset="0"/>
            </a:endParaRPr>
          </a:p>
          <a:p>
            <a:endParaRPr lang="en-PK" dirty="0"/>
          </a:p>
        </p:txBody>
      </p:sp>
    </p:spTree>
    <p:extLst>
      <p:ext uri="{BB962C8B-B14F-4D97-AF65-F5344CB8AC3E}">
        <p14:creationId xmlns:p14="http://schemas.microsoft.com/office/powerpoint/2010/main" val="3581599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8A2979-A456-4286-B8FC-8FF4C0C58EFD}"/>
              </a:ext>
            </a:extLst>
          </p:cNvPr>
          <p:cNvSpPr txBox="1"/>
          <p:nvPr/>
        </p:nvSpPr>
        <p:spPr>
          <a:xfrm>
            <a:off x="-485057" y="1981200"/>
            <a:ext cx="12192000" cy="1323439"/>
          </a:xfrm>
          <a:prstGeom prst="rect">
            <a:avLst/>
          </a:prstGeom>
          <a:noFill/>
        </p:spPr>
        <p:txBody>
          <a:bodyPr wrap="square" rtlCol="0" anchor="ctr">
            <a:spAutoFit/>
          </a:bodyPr>
          <a:lstStyle/>
          <a:p>
            <a:pPr algn="ctr"/>
            <a:r>
              <a:rPr lang="en-GB" sz="3200" b="1" i="1" dirty="0">
                <a:effectLst/>
                <a:latin typeface="OpenSans"/>
              </a:rPr>
              <a:t>The macro factors that influence and impact on business activities </a:t>
            </a:r>
            <a:endParaRPr lang="en-GB" sz="7200" b="1" dirty="0"/>
          </a:p>
          <a:p>
            <a:pPr algn="ctr"/>
            <a:endParaRPr lang="ko-KR" altLang="en-US" sz="4800" b="1" dirty="0">
              <a:solidFill>
                <a:schemeClr val="bg1"/>
              </a:solidFill>
              <a:cs typeface="Arial" pitchFamily="34" charset="0"/>
            </a:endParaRPr>
          </a:p>
        </p:txBody>
      </p:sp>
      <p:sp>
        <p:nvSpPr>
          <p:cNvPr id="2" name="TextBox 1">
            <a:extLst>
              <a:ext uri="{FF2B5EF4-FFF2-40B4-BE49-F238E27FC236}">
                <a16:creationId xmlns:a16="http://schemas.microsoft.com/office/drawing/2014/main" id="{92DBB193-B7FE-B64E-B696-0B8262DDDEE3}"/>
              </a:ext>
            </a:extLst>
          </p:cNvPr>
          <p:cNvSpPr txBox="1"/>
          <p:nvPr/>
        </p:nvSpPr>
        <p:spPr>
          <a:xfrm>
            <a:off x="0" y="4336473"/>
            <a:ext cx="11901054" cy="707886"/>
          </a:xfrm>
          <a:prstGeom prst="rect">
            <a:avLst/>
          </a:prstGeom>
          <a:noFill/>
        </p:spPr>
        <p:txBody>
          <a:bodyPr wrap="square" rtlCol="0">
            <a:spAutoFit/>
          </a:bodyPr>
          <a:lstStyle/>
          <a:p>
            <a:r>
              <a:rPr lang="en-GB" sz="2000" b="1" i="0" dirty="0">
                <a:solidFill>
                  <a:srgbClr val="374151"/>
                </a:solidFill>
                <a:effectLst/>
                <a:latin typeface="Cambria" panose="02040503050406030204" pitchFamily="18" charset="0"/>
              </a:rPr>
              <a:t>There are several macro factors that can influence and impact business activities. These macro factors are external to the business and can have a significant impact on its operations. </a:t>
            </a:r>
            <a:endParaRPr lang="en-PK" sz="2000" b="1" dirty="0">
              <a:latin typeface="Cambria" panose="02040503050406030204" pitchFamily="18" charset="0"/>
            </a:endParaRPr>
          </a:p>
        </p:txBody>
      </p:sp>
    </p:spTree>
    <p:extLst>
      <p:ext uri="{BB962C8B-B14F-4D97-AF65-F5344CB8AC3E}">
        <p14:creationId xmlns:p14="http://schemas.microsoft.com/office/powerpoint/2010/main" val="1100588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GB" sz="2800" b="1" i="0" dirty="0">
                <a:solidFill>
                  <a:srgbClr val="374151"/>
                </a:solidFill>
                <a:effectLst/>
                <a:latin typeface="Cambria" panose="02040503050406030204" pitchFamily="18" charset="0"/>
              </a:rPr>
              <a:t>There are several macro factors that can influence and impact business activities, including</a:t>
            </a:r>
            <a:endParaRPr lang="en-US" sz="2800" b="1" dirty="0">
              <a:latin typeface="Cambria" panose="02040503050406030204" pitchFamily="18" charset="0"/>
            </a:endParaRPr>
          </a:p>
        </p:txBody>
      </p:sp>
      <p:cxnSp>
        <p:nvCxnSpPr>
          <p:cNvPr id="4" name="Straight Connector 3">
            <a:extLst>
              <a:ext uri="{FF2B5EF4-FFF2-40B4-BE49-F238E27FC236}">
                <a16:creationId xmlns:a16="http://schemas.microsoft.com/office/drawing/2014/main" id="{75881B8D-0A55-4937-B14B-2DE41BA54FEE}"/>
              </a:ext>
            </a:extLst>
          </p:cNvPr>
          <p:cNvCxnSpPr>
            <a:cxnSpLocks/>
          </p:cNvCxnSpPr>
          <p:nvPr/>
        </p:nvCxnSpPr>
        <p:spPr>
          <a:xfrm>
            <a:off x="892110" y="3987878"/>
            <a:ext cx="10302843" cy="0"/>
          </a:xfrm>
          <a:prstGeom prst="line">
            <a:avLst/>
          </a:prstGeom>
          <a:ln w="15875">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880191E-28EB-4CAB-99BA-DB454030BBAF}"/>
              </a:ext>
            </a:extLst>
          </p:cNvPr>
          <p:cNvGrpSpPr/>
          <p:nvPr/>
        </p:nvGrpSpPr>
        <p:grpSpPr>
          <a:xfrm>
            <a:off x="1504274" y="3821115"/>
            <a:ext cx="337351" cy="337351"/>
            <a:chOff x="4319972" y="3176972"/>
            <a:chExt cx="504056" cy="504056"/>
          </a:xfrm>
        </p:grpSpPr>
        <p:sp>
          <p:nvSpPr>
            <p:cNvPr id="6" name="Oval 5">
              <a:extLst>
                <a:ext uri="{FF2B5EF4-FFF2-40B4-BE49-F238E27FC236}">
                  <a16:creationId xmlns:a16="http://schemas.microsoft.com/office/drawing/2014/main" id="{8818B3B6-2D91-460B-AE78-24328073EB82}"/>
                </a:ext>
              </a:extLst>
            </p:cNvPr>
            <p:cNvSpPr/>
            <p:nvPr/>
          </p:nvSpPr>
          <p:spPr>
            <a:xfrm>
              <a:off x="4319972" y="3176972"/>
              <a:ext cx="504056" cy="504056"/>
            </a:xfrm>
            <a:prstGeom prst="ellipse">
              <a:avLst/>
            </a:prstGeom>
            <a:solidFill>
              <a:schemeClr val="accent2">
                <a:alpha val="50000"/>
              </a:schemeClr>
            </a:solidFill>
            <a:ln w="12700">
              <a:gradFill>
                <a:gsLst>
                  <a:gs pos="0">
                    <a:schemeClr val="bg1">
                      <a:alpha val="80000"/>
                    </a:schemeClr>
                  </a:gs>
                  <a:gs pos="100000">
                    <a:schemeClr val="bg1">
                      <a:alpha val="30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sp>
          <p:nvSpPr>
            <p:cNvPr id="7" name="Oval 6">
              <a:extLst>
                <a:ext uri="{FF2B5EF4-FFF2-40B4-BE49-F238E27FC236}">
                  <a16:creationId xmlns:a16="http://schemas.microsoft.com/office/drawing/2014/main" id="{A110D3C0-83D4-4CB9-8C49-62960CE2A4D3}"/>
                </a:ext>
              </a:extLst>
            </p:cNvPr>
            <p:cNvSpPr/>
            <p:nvPr/>
          </p:nvSpPr>
          <p:spPr>
            <a:xfrm>
              <a:off x="4418878" y="3275878"/>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grpSp>
      <p:grpSp>
        <p:nvGrpSpPr>
          <p:cNvPr id="8" name="Group 7">
            <a:extLst>
              <a:ext uri="{FF2B5EF4-FFF2-40B4-BE49-F238E27FC236}">
                <a16:creationId xmlns:a16="http://schemas.microsoft.com/office/drawing/2014/main" id="{27EFE592-BC5B-45C0-AAC2-C231D30E05B8}"/>
              </a:ext>
            </a:extLst>
          </p:cNvPr>
          <p:cNvGrpSpPr/>
          <p:nvPr/>
        </p:nvGrpSpPr>
        <p:grpSpPr>
          <a:xfrm>
            <a:off x="2768575" y="3821115"/>
            <a:ext cx="337351" cy="337351"/>
            <a:chOff x="4319972" y="3176972"/>
            <a:chExt cx="504056" cy="504056"/>
          </a:xfrm>
        </p:grpSpPr>
        <p:sp>
          <p:nvSpPr>
            <p:cNvPr id="9" name="Oval 8">
              <a:extLst>
                <a:ext uri="{FF2B5EF4-FFF2-40B4-BE49-F238E27FC236}">
                  <a16:creationId xmlns:a16="http://schemas.microsoft.com/office/drawing/2014/main" id="{2ED40235-2E32-4769-869E-489B8D672CD2}"/>
                </a:ext>
              </a:extLst>
            </p:cNvPr>
            <p:cNvSpPr/>
            <p:nvPr/>
          </p:nvSpPr>
          <p:spPr>
            <a:xfrm>
              <a:off x="4319972" y="3176972"/>
              <a:ext cx="504056" cy="504056"/>
            </a:xfrm>
            <a:prstGeom prst="ellipse">
              <a:avLst/>
            </a:prstGeom>
            <a:solidFill>
              <a:schemeClr val="accent2">
                <a:alpha val="50000"/>
              </a:schemeClr>
            </a:solidFill>
            <a:ln w="12700">
              <a:gradFill>
                <a:gsLst>
                  <a:gs pos="0">
                    <a:schemeClr val="bg1">
                      <a:alpha val="80000"/>
                    </a:schemeClr>
                  </a:gs>
                  <a:gs pos="100000">
                    <a:schemeClr val="bg1">
                      <a:alpha val="30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sp>
          <p:nvSpPr>
            <p:cNvPr id="10" name="Oval 9">
              <a:extLst>
                <a:ext uri="{FF2B5EF4-FFF2-40B4-BE49-F238E27FC236}">
                  <a16:creationId xmlns:a16="http://schemas.microsoft.com/office/drawing/2014/main" id="{1BF24A14-3577-44BD-9E80-1FC2A181582A}"/>
                </a:ext>
              </a:extLst>
            </p:cNvPr>
            <p:cNvSpPr/>
            <p:nvPr/>
          </p:nvSpPr>
          <p:spPr>
            <a:xfrm>
              <a:off x="4418878" y="3275878"/>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grpSp>
      <p:grpSp>
        <p:nvGrpSpPr>
          <p:cNvPr id="11" name="Group 10">
            <a:extLst>
              <a:ext uri="{FF2B5EF4-FFF2-40B4-BE49-F238E27FC236}">
                <a16:creationId xmlns:a16="http://schemas.microsoft.com/office/drawing/2014/main" id="{B2DA4897-196E-4B41-9525-79E1FED018AF}"/>
              </a:ext>
            </a:extLst>
          </p:cNvPr>
          <p:cNvGrpSpPr/>
          <p:nvPr/>
        </p:nvGrpSpPr>
        <p:grpSpPr>
          <a:xfrm>
            <a:off x="4032876" y="3821115"/>
            <a:ext cx="337351" cy="337351"/>
            <a:chOff x="4319972" y="3176972"/>
            <a:chExt cx="504056" cy="504056"/>
          </a:xfrm>
        </p:grpSpPr>
        <p:sp>
          <p:nvSpPr>
            <p:cNvPr id="12" name="Oval 11">
              <a:extLst>
                <a:ext uri="{FF2B5EF4-FFF2-40B4-BE49-F238E27FC236}">
                  <a16:creationId xmlns:a16="http://schemas.microsoft.com/office/drawing/2014/main" id="{6E46E47A-ED11-4142-9B1C-F66D0E14F877}"/>
                </a:ext>
              </a:extLst>
            </p:cNvPr>
            <p:cNvSpPr/>
            <p:nvPr/>
          </p:nvSpPr>
          <p:spPr>
            <a:xfrm>
              <a:off x="4319972" y="3176972"/>
              <a:ext cx="504056" cy="504056"/>
            </a:xfrm>
            <a:prstGeom prst="ellipse">
              <a:avLst/>
            </a:prstGeom>
            <a:solidFill>
              <a:schemeClr val="accent2">
                <a:alpha val="50000"/>
              </a:schemeClr>
            </a:solidFill>
            <a:ln w="12700">
              <a:gradFill>
                <a:gsLst>
                  <a:gs pos="0">
                    <a:schemeClr val="bg1">
                      <a:alpha val="80000"/>
                    </a:schemeClr>
                  </a:gs>
                  <a:gs pos="100000">
                    <a:schemeClr val="bg1">
                      <a:alpha val="30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sp>
          <p:nvSpPr>
            <p:cNvPr id="13" name="Oval 12">
              <a:extLst>
                <a:ext uri="{FF2B5EF4-FFF2-40B4-BE49-F238E27FC236}">
                  <a16:creationId xmlns:a16="http://schemas.microsoft.com/office/drawing/2014/main" id="{B730B1D9-C24E-4FA5-A844-4E0C351EED4C}"/>
                </a:ext>
              </a:extLst>
            </p:cNvPr>
            <p:cNvSpPr/>
            <p:nvPr/>
          </p:nvSpPr>
          <p:spPr>
            <a:xfrm>
              <a:off x="4418878" y="3275878"/>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grpSp>
      <p:grpSp>
        <p:nvGrpSpPr>
          <p:cNvPr id="14" name="Group 13">
            <a:extLst>
              <a:ext uri="{FF2B5EF4-FFF2-40B4-BE49-F238E27FC236}">
                <a16:creationId xmlns:a16="http://schemas.microsoft.com/office/drawing/2014/main" id="{342A2322-F9F4-489E-8246-6D4D77777A22}"/>
              </a:ext>
            </a:extLst>
          </p:cNvPr>
          <p:cNvGrpSpPr/>
          <p:nvPr/>
        </p:nvGrpSpPr>
        <p:grpSpPr>
          <a:xfrm>
            <a:off x="5297177" y="3821115"/>
            <a:ext cx="337351" cy="337351"/>
            <a:chOff x="4319972" y="3176972"/>
            <a:chExt cx="504056" cy="504056"/>
          </a:xfrm>
        </p:grpSpPr>
        <p:sp>
          <p:nvSpPr>
            <p:cNvPr id="15" name="Oval 14">
              <a:extLst>
                <a:ext uri="{FF2B5EF4-FFF2-40B4-BE49-F238E27FC236}">
                  <a16:creationId xmlns:a16="http://schemas.microsoft.com/office/drawing/2014/main" id="{8B52375D-5297-45CB-BD50-8F91FE336FBB}"/>
                </a:ext>
              </a:extLst>
            </p:cNvPr>
            <p:cNvSpPr/>
            <p:nvPr/>
          </p:nvSpPr>
          <p:spPr>
            <a:xfrm>
              <a:off x="4319972" y="3176972"/>
              <a:ext cx="504056" cy="504056"/>
            </a:xfrm>
            <a:prstGeom prst="ellipse">
              <a:avLst/>
            </a:prstGeom>
            <a:solidFill>
              <a:schemeClr val="accent3">
                <a:alpha val="50000"/>
              </a:schemeClr>
            </a:solidFill>
            <a:ln w="12700">
              <a:gradFill>
                <a:gsLst>
                  <a:gs pos="0">
                    <a:schemeClr val="bg1">
                      <a:alpha val="80000"/>
                    </a:schemeClr>
                  </a:gs>
                  <a:gs pos="100000">
                    <a:schemeClr val="bg1">
                      <a:alpha val="30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sp>
          <p:nvSpPr>
            <p:cNvPr id="16" name="Oval 15">
              <a:extLst>
                <a:ext uri="{FF2B5EF4-FFF2-40B4-BE49-F238E27FC236}">
                  <a16:creationId xmlns:a16="http://schemas.microsoft.com/office/drawing/2014/main" id="{697568FC-9E19-4E3C-9678-986311116C2A}"/>
                </a:ext>
              </a:extLst>
            </p:cNvPr>
            <p:cNvSpPr/>
            <p:nvPr/>
          </p:nvSpPr>
          <p:spPr>
            <a:xfrm>
              <a:off x="4418878" y="3275878"/>
              <a:ext cx="324000" cy="32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grpSp>
      <p:grpSp>
        <p:nvGrpSpPr>
          <p:cNvPr id="17" name="Group 16">
            <a:extLst>
              <a:ext uri="{FF2B5EF4-FFF2-40B4-BE49-F238E27FC236}">
                <a16:creationId xmlns:a16="http://schemas.microsoft.com/office/drawing/2014/main" id="{ECFD401A-4C94-4F6C-B693-07461EBA4A72}"/>
              </a:ext>
            </a:extLst>
          </p:cNvPr>
          <p:cNvGrpSpPr/>
          <p:nvPr/>
        </p:nvGrpSpPr>
        <p:grpSpPr>
          <a:xfrm>
            <a:off x="6561478" y="3821115"/>
            <a:ext cx="337351" cy="337351"/>
            <a:chOff x="4319972" y="3176972"/>
            <a:chExt cx="504056" cy="504056"/>
          </a:xfrm>
        </p:grpSpPr>
        <p:sp>
          <p:nvSpPr>
            <p:cNvPr id="18" name="Oval 17">
              <a:extLst>
                <a:ext uri="{FF2B5EF4-FFF2-40B4-BE49-F238E27FC236}">
                  <a16:creationId xmlns:a16="http://schemas.microsoft.com/office/drawing/2014/main" id="{B0F0223E-24D2-48B4-AF89-F45499BF0B43}"/>
                </a:ext>
              </a:extLst>
            </p:cNvPr>
            <p:cNvSpPr/>
            <p:nvPr/>
          </p:nvSpPr>
          <p:spPr>
            <a:xfrm>
              <a:off x="4319972" y="3176972"/>
              <a:ext cx="504056" cy="504056"/>
            </a:xfrm>
            <a:prstGeom prst="ellipse">
              <a:avLst/>
            </a:prstGeom>
            <a:solidFill>
              <a:schemeClr val="accent3">
                <a:alpha val="50000"/>
              </a:schemeClr>
            </a:solidFill>
            <a:ln w="12700">
              <a:gradFill>
                <a:gsLst>
                  <a:gs pos="0">
                    <a:schemeClr val="bg1">
                      <a:alpha val="80000"/>
                    </a:schemeClr>
                  </a:gs>
                  <a:gs pos="100000">
                    <a:schemeClr val="bg1">
                      <a:alpha val="30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sp>
          <p:nvSpPr>
            <p:cNvPr id="19" name="Oval 18">
              <a:extLst>
                <a:ext uri="{FF2B5EF4-FFF2-40B4-BE49-F238E27FC236}">
                  <a16:creationId xmlns:a16="http://schemas.microsoft.com/office/drawing/2014/main" id="{97F1E1A0-062D-4DAB-9101-BA4E5185D6AF}"/>
                </a:ext>
              </a:extLst>
            </p:cNvPr>
            <p:cNvSpPr/>
            <p:nvPr/>
          </p:nvSpPr>
          <p:spPr>
            <a:xfrm>
              <a:off x="4418878" y="3275878"/>
              <a:ext cx="324000" cy="32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grpSp>
      <p:grpSp>
        <p:nvGrpSpPr>
          <p:cNvPr id="20" name="Group 19">
            <a:extLst>
              <a:ext uri="{FF2B5EF4-FFF2-40B4-BE49-F238E27FC236}">
                <a16:creationId xmlns:a16="http://schemas.microsoft.com/office/drawing/2014/main" id="{724D19E5-9095-409B-8AE0-3D9909F0D018}"/>
              </a:ext>
            </a:extLst>
          </p:cNvPr>
          <p:cNvGrpSpPr/>
          <p:nvPr/>
        </p:nvGrpSpPr>
        <p:grpSpPr>
          <a:xfrm>
            <a:off x="7825779" y="3821115"/>
            <a:ext cx="337351" cy="337351"/>
            <a:chOff x="4319972" y="3176972"/>
            <a:chExt cx="504056" cy="504056"/>
          </a:xfrm>
        </p:grpSpPr>
        <p:sp>
          <p:nvSpPr>
            <p:cNvPr id="21" name="Oval 20">
              <a:extLst>
                <a:ext uri="{FF2B5EF4-FFF2-40B4-BE49-F238E27FC236}">
                  <a16:creationId xmlns:a16="http://schemas.microsoft.com/office/drawing/2014/main" id="{BE5A7C68-A844-4F92-A244-F8A2E03331D1}"/>
                </a:ext>
              </a:extLst>
            </p:cNvPr>
            <p:cNvSpPr/>
            <p:nvPr/>
          </p:nvSpPr>
          <p:spPr>
            <a:xfrm>
              <a:off x="4319972" y="3176972"/>
              <a:ext cx="504056" cy="504056"/>
            </a:xfrm>
            <a:prstGeom prst="ellipse">
              <a:avLst/>
            </a:prstGeom>
            <a:solidFill>
              <a:schemeClr val="accent3">
                <a:alpha val="50000"/>
              </a:schemeClr>
            </a:solidFill>
            <a:ln w="12700">
              <a:gradFill>
                <a:gsLst>
                  <a:gs pos="0">
                    <a:schemeClr val="bg1">
                      <a:alpha val="80000"/>
                    </a:schemeClr>
                  </a:gs>
                  <a:gs pos="100000">
                    <a:schemeClr val="bg1">
                      <a:alpha val="30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sp>
          <p:nvSpPr>
            <p:cNvPr id="22" name="Oval 21">
              <a:extLst>
                <a:ext uri="{FF2B5EF4-FFF2-40B4-BE49-F238E27FC236}">
                  <a16:creationId xmlns:a16="http://schemas.microsoft.com/office/drawing/2014/main" id="{7B9E4116-647A-421C-B790-FC424E733AA0}"/>
                </a:ext>
              </a:extLst>
            </p:cNvPr>
            <p:cNvSpPr/>
            <p:nvPr/>
          </p:nvSpPr>
          <p:spPr>
            <a:xfrm>
              <a:off x="4418878" y="3275878"/>
              <a:ext cx="324000" cy="32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grpSp>
      <p:grpSp>
        <p:nvGrpSpPr>
          <p:cNvPr id="23" name="Group 22">
            <a:extLst>
              <a:ext uri="{FF2B5EF4-FFF2-40B4-BE49-F238E27FC236}">
                <a16:creationId xmlns:a16="http://schemas.microsoft.com/office/drawing/2014/main" id="{E4F4A972-A3E5-4C2B-A837-DD9765419F46}"/>
              </a:ext>
            </a:extLst>
          </p:cNvPr>
          <p:cNvGrpSpPr/>
          <p:nvPr/>
        </p:nvGrpSpPr>
        <p:grpSpPr>
          <a:xfrm>
            <a:off x="9090080" y="3821115"/>
            <a:ext cx="337351" cy="337351"/>
            <a:chOff x="4319972" y="3176972"/>
            <a:chExt cx="504056" cy="504056"/>
          </a:xfrm>
        </p:grpSpPr>
        <p:sp>
          <p:nvSpPr>
            <p:cNvPr id="24" name="Oval 23">
              <a:extLst>
                <a:ext uri="{FF2B5EF4-FFF2-40B4-BE49-F238E27FC236}">
                  <a16:creationId xmlns:a16="http://schemas.microsoft.com/office/drawing/2014/main" id="{5334A530-FC67-48A2-9676-F8CB2A7346F5}"/>
                </a:ext>
              </a:extLst>
            </p:cNvPr>
            <p:cNvSpPr/>
            <p:nvPr/>
          </p:nvSpPr>
          <p:spPr>
            <a:xfrm>
              <a:off x="4319972" y="3176972"/>
              <a:ext cx="504056" cy="504056"/>
            </a:xfrm>
            <a:prstGeom prst="ellipse">
              <a:avLst/>
            </a:prstGeom>
            <a:solidFill>
              <a:schemeClr val="accent4">
                <a:alpha val="50000"/>
              </a:schemeClr>
            </a:solidFill>
            <a:ln w="12700">
              <a:gradFill>
                <a:gsLst>
                  <a:gs pos="0">
                    <a:schemeClr val="bg1">
                      <a:alpha val="80000"/>
                    </a:schemeClr>
                  </a:gs>
                  <a:gs pos="100000">
                    <a:schemeClr val="bg1">
                      <a:alpha val="30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sp>
          <p:nvSpPr>
            <p:cNvPr id="25" name="Oval 24">
              <a:extLst>
                <a:ext uri="{FF2B5EF4-FFF2-40B4-BE49-F238E27FC236}">
                  <a16:creationId xmlns:a16="http://schemas.microsoft.com/office/drawing/2014/main" id="{9B6B62BD-C6E8-493A-9E4F-851B8970C4BD}"/>
                </a:ext>
              </a:extLst>
            </p:cNvPr>
            <p:cNvSpPr/>
            <p:nvPr/>
          </p:nvSpPr>
          <p:spPr>
            <a:xfrm>
              <a:off x="4418878" y="3275878"/>
              <a:ext cx="324000" cy="3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grpSp>
      <p:grpSp>
        <p:nvGrpSpPr>
          <p:cNvPr id="26" name="Group 25">
            <a:extLst>
              <a:ext uri="{FF2B5EF4-FFF2-40B4-BE49-F238E27FC236}">
                <a16:creationId xmlns:a16="http://schemas.microsoft.com/office/drawing/2014/main" id="{09A1EE44-F133-4008-9893-3D0A51D018E1}"/>
              </a:ext>
            </a:extLst>
          </p:cNvPr>
          <p:cNvGrpSpPr/>
          <p:nvPr/>
        </p:nvGrpSpPr>
        <p:grpSpPr>
          <a:xfrm>
            <a:off x="10354315" y="3821115"/>
            <a:ext cx="337351" cy="337351"/>
            <a:chOff x="4319972" y="3176972"/>
            <a:chExt cx="504056" cy="504056"/>
          </a:xfrm>
        </p:grpSpPr>
        <p:sp>
          <p:nvSpPr>
            <p:cNvPr id="27" name="Oval 26">
              <a:extLst>
                <a:ext uri="{FF2B5EF4-FFF2-40B4-BE49-F238E27FC236}">
                  <a16:creationId xmlns:a16="http://schemas.microsoft.com/office/drawing/2014/main" id="{94EADE5F-90D4-4023-95B4-B2E88AB51885}"/>
                </a:ext>
              </a:extLst>
            </p:cNvPr>
            <p:cNvSpPr/>
            <p:nvPr/>
          </p:nvSpPr>
          <p:spPr>
            <a:xfrm>
              <a:off x="4319972" y="3176972"/>
              <a:ext cx="504056" cy="504056"/>
            </a:xfrm>
            <a:prstGeom prst="ellipse">
              <a:avLst/>
            </a:prstGeom>
            <a:solidFill>
              <a:schemeClr val="accent4">
                <a:alpha val="50000"/>
              </a:schemeClr>
            </a:solidFill>
            <a:ln w="12700">
              <a:gradFill>
                <a:gsLst>
                  <a:gs pos="0">
                    <a:schemeClr val="bg1">
                      <a:alpha val="80000"/>
                    </a:schemeClr>
                  </a:gs>
                  <a:gs pos="100000">
                    <a:schemeClr val="bg1">
                      <a:alpha val="30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sp>
          <p:nvSpPr>
            <p:cNvPr id="28" name="Oval 27">
              <a:extLst>
                <a:ext uri="{FF2B5EF4-FFF2-40B4-BE49-F238E27FC236}">
                  <a16:creationId xmlns:a16="http://schemas.microsoft.com/office/drawing/2014/main" id="{CCA1335B-1C98-4299-B5E1-FC8B39D81DB9}"/>
                </a:ext>
              </a:extLst>
            </p:cNvPr>
            <p:cNvSpPr/>
            <p:nvPr/>
          </p:nvSpPr>
          <p:spPr>
            <a:xfrm>
              <a:off x="4418878" y="3275878"/>
              <a:ext cx="324000" cy="3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grpSp>
      <p:sp>
        <p:nvSpPr>
          <p:cNvPr id="29" name="TextBox 28">
            <a:extLst>
              <a:ext uri="{FF2B5EF4-FFF2-40B4-BE49-F238E27FC236}">
                <a16:creationId xmlns:a16="http://schemas.microsoft.com/office/drawing/2014/main" id="{81D993C0-8B95-45F9-BEA9-70860A37C2A0}"/>
              </a:ext>
            </a:extLst>
          </p:cNvPr>
          <p:cNvSpPr txBox="1"/>
          <p:nvPr/>
        </p:nvSpPr>
        <p:spPr>
          <a:xfrm>
            <a:off x="364055" y="3436916"/>
            <a:ext cx="2422613" cy="400110"/>
          </a:xfrm>
          <a:prstGeom prst="rect">
            <a:avLst/>
          </a:prstGeom>
          <a:noFill/>
        </p:spPr>
        <p:txBody>
          <a:bodyPr wrap="square" rtlCol="0">
            <a:spAutoFit/>
          </a:bodyPr>
          <a:lstStyle/>
          <a:p>
            <a:pPr algn="ctr"/>
            <a:r>
              <a:rPr lang="en-GB" sz="2000" b="1" i="0" dirty="0">
                <a:solidFill>
                  <a:srgbClr val="374151"/>
                </a:solidFill>
                <a:effectLst/>
                <a:latin typeface="Cambria" panose="02040503050406030204" pitchFamily="18" charset="0"/>
              </a:rPr>
              <a:t>Economic factors</a:t>
            </a:r>
            <a:endParaRPr lang="ko-KR" altLang="en-US" sz="2000" b="1" dirty="0">
              <a:solidFill>
                <a:schemeClr val="tx1">
                  <a:lumMod val="75000"/>
                  <a:lumOff val="25000"/>
                </a:schemeClr>
              </a:solidFill>
              <a:latin typeface="Cambria" panose="02040503050406030204" pitchFamily="18" charset="0"/>
              <a:cs typeface="Calibri" pitchFamily="34" charset="0"/>
            </a:endParaRPr>
          </a:p>
        </p:txBody>
      </p:sp>
      <p:sp>
        <p:nvSpPr>
          <p:cNvPr id="30" name="TextBox 29">
            <a:extLst>
              <a:ext uri="{FF2B5EF4-FFF2-40B4-BE49-F238E27FC236}">
                <a16:creationId xmlns:a16="http://schemas.microsoft.com/office/drawing/2014/main" id="{EF01C690-0E61-4ED2-85C3-D566374C5191}"/>
              </a:ext>
            </a:extLst>
          </p:cNvPr>
          <p:cNvSpPr txBox="1"/>
          <p:nvPr/>
        </p:nvSpPr>
        <p:spPr>
          <a:xfrm>
            <a:off x="841010" y="4170349"/>
            <a:ext cx="2054960" cy="400110"/>
          </a:xfrm>
          <a:prstGeom prst="rect">
            <a:avLst/>
          </a:prstGeom>
          <a:noFill/>
        </p:spPr>
        <p:txBody>
          <a:bodyPr wrap="square" rtlCol="0">
            <a:spAutoFit/>
          </a:bodyPr>
          <a:lstStyle/>
          <a:p>
            <a:pPr algn="ctr"/>
            <a:r>
              <a:rPr lang="en-GB" sz="2000" b="1" i="0" dirty="0">
                <a:solidFill>
                  <a:srgbClr val="374151"/>
                </a:solidFill>
                <a:effectLst/>
                <a:latin typeface="Cambria" panose="02040503050406030204" pitchFamily="18" charset="0"/>
              </a:rPr>
              <a:t>Political factors</a:t>
            </a:r>
            <a:endParaRPr lang="ko-KR" altLang="en-US" sz="2000" b="1" dirty="0">
              <a:solidFill>
                <a:schemeClr val="tx1">
                  <a:lumMod val="75000"/>
                  <a:lumOff val="25000"/>
                </a:schemeClr>
              </a:solidFill>
              <a:latin typeface="Cambria" panose="02040503050406030204" pitchFamily="18" charset="0"/>
              <a:cs typeface="Calibri" pitchFamily="34" charset="0"/>
            </a:endParaRPr>
          </a:p>
        </p:txBody>
      </p:sp>
      <p:grpSp>
        <p:nvGrpSpPr>
          <p:cNvPr id="60" name="Group 59">
            <a:extLst>
              <a:ext uri="{FF2B5EF4-FFF2-40B4-BE49-F238E27FC236}">
                <a16:creationId xmlns:a16="http://schemas.microsoft.com/office/drawing/2014/main" id="{B012E3A6-A992-4704-8231-A688B08A2C8A}"/>
              </a:ext>
            </a:extLst>
          </p:cNvPr>
          <p:cNvGrpSpPr/>
          <p:nvPr/>
        </p:nvGrpSpPr>
        <p:grpSpPr>
          <a:xfrm>
            <a:off x="0" y="1608853"/>
            <a:ext cx="3299276" cy="1938992"/>
            <a:chOff x="1978221" y="2100456"/>
            <a:chExt cx="2799904" cy="1938992"/>
          </a:xfrm>
        </p:grpSpPr>
        <p:sp>
          <p:nvSpPr>
            <p:cNvPr id="61" name="TextBox 60">
              <a:extLst>
                <a:ext uri="{FF2B5EF4-FFF2-40B4-BE49-F238E27FC236}">
                  <a16:creationId xmlns:a16="http://schemas.microsoft.com/office/drawing/2014/main" id="{BD7D32ED-0A0C-4714-939E-8DF95E7CB3CB}"/>
                </a:ext>
              </a:extLst>
            </p:cNvPr>
            <p:cNvSpPr txBox="1"/>
            <p:nvPr/>
          </p:nvSpPr>
          <p:spPr>
            <a:xfrm>
              <a:off x="1978221" y="2304557"/>
              <a:ext cx="1709467" cy="276999"/>
            </a:xfrm>
            <a:prstGeom prst="rect">
              <a:avLst/>
            </a:prstGeom>
            <a:noFill/>
          </p:spPr>
          <p:txBody>
            <a:bodyPr wrap="square" rtlCol="0">
              <a:spAutoFit/>
            </a:bodyPr>
            <a:lstStyle/>
            <a:p>
              <a:pPr algn="ctr"/>
              <a:endParaRPr lang="ko-KR" altLang="en-US" sz="1200" dirty="0">
                <a:solidFill>
                  <a:schemeClr val="tx1">
                    <a:lumMod val="75000"/>
                    <a:lumOff val="25000"/>
                  </a:schemeClr>
                </a:solidFill>
                <a:latin typeface="Cambria" panose="02040503050406030204" pitchFamily="18" charset="0"/>
              </a:endParaRPr>
            </a:p>
          </p:txBody>
        </p:sp>
        <p:sp>
          <p:nvSpPr>
            <p:cNvPr id="62" name="TextBox 61">
              <a:extLst>
                <a:ext uri="{FF2B5EF4-FFF2-40B4-BE49-F238E27FC236}">
                  <a16:creationId xmlns:a16="http://schemas.microsoft.com/office/drawing/2014/main" id="{E2743B69-5C4C-48A0-B0E3-4DAAF3B2AB74}"/>
                </a:ext>
              </a:extLst>
            </p:cNvPr>
            <p:cNvSpPr txBox="1"/>
            <p:nvPr/>
          </p:nvSpPr>
          <p:spPr>
            <a:xfrm>
              <a:off x="1979822" y="2100456"/>
              <a:ext cx="2798303" cy="1938992"/>
            </a:xfrm>
            <a:prstGeom prst="rect">
              <a:avLst/>
            </a:prstGeom>
            <a:noFill/>
          </p:spPr>
          <p:txBody>
            <a:bodyPr wrap="square" rtlCol="0">
              <a:spAutoFit/>
            </a:bodyPr>
            <a:lstStyle/>
            <a:p>
              <a:pPr algn="ctr"/>
              <a:r>
                <a:rPr lang="en-GB" sz="2000" b="0" i="0" dirty="0">
                  <a:solidFill>
                    <a:srgbClr val="374151"/>
                  </a:solidFill>
                  <a:effectLst/>
                  <a:latin typeface="Cambria" panose="02040503050406030204" pitchFamily="18" charset="0"/>
                </a:rPr>
                <a:t>Economic factors, such as economic growth, inflation, interest rates, and consumer spending patterns, can have a significant impact on business activities. </a:t>
              </a:r>
              <a:endParaRPr lang="ko-KR" altLang="en-US" sz="2000" dirty="0">
                <a:solidFill>
                  <a:schemeClr val="tx1">
                    <a:lumMod val="75000"/>
                    <a:lumOff val="25000"/>
                  </a:schemeClr>
                </a:solidFill>
                <a:latin typeface="Cambria" panose="02040503050406030204" pitchFamily="18" charset="0"/>
              </a:endParaRPr>
            </a:p>
          </p:txBody>
        </p:sp>
      </p:grpSp>
      <p:sp>
        <p:nvSpPr>
          <p:cNvPr id="63" name="TextBox 62">
            <a:extLst>
              <a:ext uri="{FF2B5EF4-FFF2-40B4-BE49-F238E27FC236}">
                <a16:creationId xmlns:a16="http://schemas.microsoft.com/office/drawing/2014/main" id="{902E14E2-628D-814B-A59E-E16B82E39251}"/>
              </a:ext>
            </a:extLst>
          </p:cNvPr>
          <p:cNvSpPr txBox="1"/>
          <p:nvPr/>
        </p:nvSpPr>
        <p:spPr>
          <a:xfrm>
            <a:off x="364055" y="4462707"/>
            <a:ext cx="3200235" cy="2246769"/>
          </a:xfrm>
          <a:prstGeom prst="rect">
            <a:avLst/>
          </a:prstGeom>
          <a:noFill/>
        </p:spPr>
        <p:txBody>
          <a:bodyPr wrap="square">
            <a:spAutoFit/>
          </a:bodyPr>
          <a:lstStyle/>
          <a:p>
            <a:r>
              <a:rPr lang="en-GB" sz="2000" b="0" i="0" dirty="0">
                <a:solidFill>
                  <a:srgbClr val="374151"/>
                </a:solidFill>
                <a:effectLst/>
                <a:latin typeface="Cambria" panose="02040503050406030204" pitchFamily="18" charset="0"/>
              </a:rPr>
              <a:t>Government policies and regulations can have a major impact on businesses. These factors include tax policies, trade restrictions, and labour laws.</a:t>
            </a:r>
            <a:endParaRPr lang="en-PK" sz="2000" dirty="0">
              <a:latin typeface="Cambria" panose="02040503050406030204" pitchFamily="18" charset="0"/>
            </a:endParaRPr>
          </a:p>
        </p:txBody>
      </p:sp>
      <p:sp>
        <p:nvSpPr>
          <p:cNvPr id="64" name="TextBox 63">
            <a:extLst>
              <a:ext uri="{FF2B5EF4-FFF2-40B4-BE49-F238E27FC236}">
                <a16:creationId xmlns:a16="http://schemas.microsoft.com/office/drawing/2014/main" id="{65FA4A18-09F0-7945-93CA-C6C184E80EC0}"/>
              </a:ext>
            </a:extLst>
          </p:cNvPr>
          <p:cNvSpPr txBox="1"/>
          <p:nvPr/>
        </p:nvSpPr>
        <p:spPr>
          <a:xfrm>
            <a:off x="4079982" y="1623364"/>
            <a:ext cx="3745797" cy="1938992"/>
          </a:xfrm>
          <a:prstGeom prst="rect">
            <a:avLst/>
          </a:prstGeom>
          <a:noFill/>
        </p:spPr>
        <p:txBody>
          <a:bodyPr wrap="square">
            <a:spAutoFit/>
          </a:bodyPr>
          <a:lstStyle/>
          <a:p>
            <a:r>
              <a:rPr lang="en-GB" sz="2000" b="0" i="0" dirty="0">
                <a:solidFill>
                  <a:srgbClr val="374151"/>
                </a:solidFill>
                <a:effectLst/>
                <a:latin typeface="Cambria" panose="02040503050406030204" pitchFamily="18" charset="0"/>
              </a:rPr>
              <a:t>The pace of technological change can significantly impact businesses. Technological factors include automation, innovation, and advancements in information technology</a:t>
            </a:r>
            <a:endParaRPr lang="en-PK" sz="2000" dirty="0">
              <a:latin typeface="Cambria" panose="02040503050406030204" pitchFamily="18" charset="0"/>
            </a:endParaRPr>
          </a:p>
        </p:txBody>
      </p:sp>
      <p:sp>
        <p:nvSpPr>
          <p:cNvPr id="65" name="TextBox 64">
            <a:extLst>
              <a:ext uri="{FF2B5EF4-FFF2-40B4-BE49-F238E27FC236}">
                <a16:creationId xmlns:a16="http://schemas.microsoft.com/office/drawing/2014/main" id="{018FF8F1-E786-054A-A1F1-59E4650EDAD7}"/>
              </a:ext>
            </a:extLst>
          </p:cNvPr>
          <p:cNvSpPr txBox="1"/>
          <p:nvPr/>
        </p:nvSpPr>
        <p:spPr>
          <a:xfrm>
            <a:off x="4299848" y="3463013"/>
            <a:ext cx="2909774" cy="400110"/>
          </a:xfrm>
          <a:prstGeom prst="rect">
            <a:avLst/>
          </a:prstGeom>
          <a:noFill/>
        </p:spPr>
        <p:txBody>
          <a:bodyPr wrap="square">
            <a:spAutoFit/>
          </a:bodyPr>
          <a:lstStyle/>
          <a:p>
            <a:r>
              <a:rPr lang="en-GB" sz="2000" b="1" i="0" dirty="0">
                <a:solidFill>
                  <a:srgbClr val="374151"/>
                </a:solidFill>
                <a:effectLst/>
                <a:latin typeface="Cambria" panose="02040503050406030204" pitchFamily="18" charset="0"/>
              </a:rPr>
              <a:t>Technological factors</a:t>
            </a:r>
            <a:endParaRPr lang="en-PK" sz="2000" b="1" dirty="0">
              <a:latin typeface="Cambria" panose="02040503050406030204" pitchFamily="18" charset="0"/>
            </a:endParaRPr>
          </a:p>
        </p:txBody>
      </p:sp>
      <p:sp>
        <p:nvSpPr>
          <p:cNvPr id="67" name="TextBox 66">
            <a:extLst>
              <a:ext uri="{FF2B5EF4-FFF2-40B4-BE49-F238E27FC236}">
                <a16:creationId xmlns:a16="http://schemas.microsoft.com/office/drawing/2014/main" id="{90F3BDAE-A49E-7846-BA73-78F14DFFFDBB}"/>
              </a:ext>
            </a:extLst>
          </p:cNvPr>
          <p:cNvSpPr txBox="1"/>
          <p:nvPr/>
        </p:nvSpPr>
        <p:spPr>
          <a:xfrm>
            <a:off x="4112682" y="4444830"/>
            <a:ext cx="4033106" cy="2246769"/>
          </a:xfrm>
          <a:prstGeom prst="rect">
            <a:avLst/>
          </a:prstGeom>
          <a:noFill/>
        </p:spPr>
        <p:txBody>
          <a:bodyPr wrap="square">
            <a:spAutoFit/>
          </a:bodyPr>
          <a:lstStyle/>
          <a:p>
            <a:r>
              <a:rPr lang="en-GB" sz="2000" b="0" i="0" dirty="0">
                <a:solidFill>
                  <a:srgbClr val="374151"/>
                </a:solidFill>
                <a:effectLst/>
                <a:latin typeface="Cambria" panose="02040503050406030204" pitchFamily="18" charset="0"/>
              </a:rPr>
              <a:t>Environmental factors such as climate change, pollution, and resource depletion can have a significant impact on businesses. Companies may be required to adopt sustainable practices and reduce their carbon footprint.</a:t>
            </a:r>
            <a:endParaRPr lang="en-PK" sz="2000" dirty="0">
              <a:latin typeface="Cambria" panose="02040503050406030204" pitchFamily="18" charset="0"/>
            </a:endParaRPr>
          </a:p>
        </p:txBody>
      </p:sp>
      <p:sp>
        <p:nvSpPr>
          <p:cNvPr id="69" name="TextBox 68">
            <a:extLst>
              <a:ext uri="{FF2B5EF4-FFF2-40B4-BE49-F238E27FC236}">
                <a16:creationId xmlns:a16="http://schemas.microsoft.com/office/drawing/2014/main" id="{396C71DC-B38F-064E-96FE-91135191F15E}"/>
              </a:ext>
            </a:extLst>
          </p:cNvPr>
          <p:cNvSpPr txBox="1"/>
          <p:nvPr/>
        </p:nvSpPr>
        <p:spPr>
          <a:xfrm>
            <a:off x="4311711" y="4099591"/>
            <a:ext cx="3525951" cy="400110"/>
          </a:xfrm>
          <a:prstGeom prst="rect">
            <a:avLst/>
          </a:prstGeom>
          <a:noFill/>
        </p:spPr>
        <p:txBody>
          <a:bodyPr wrap="square">
            <a:spAutoFit/>
          </a:bodyPr>
          <a:lstStyle/>
          <a:p>
            <a:r>
              <a:rPr lang="en-GB" sz="2000" b="1" i="0" dirty="0">
                <a:solidFill>
                  <a:srgbClr val="374151"/>
                </a:solidFill>
                <a:effectLst/>
                <a:latin typeface="Cambria" panose="02040503050406030204" pitchFamily="18" charset="0"/>
              </a:rPr>
              <a:t>Environmental factors</a:t>
            </a:r>
            <a:endParaRPr lang="en-PK" sz="2000" b="1" dirty="0">
              <a:latin typeface="Cambria" panose="02040503050406030204" pitchFamily="18" charset="0"/>
            </a:endParaRPr>
          </a:p>
        </p:txBody>
      </p:sp>
      <p:sp>
        <p:nvSpPr>
          <p:cNvPr id="71" name="TextBox 70">
            <a:extLst>
              <a:ext uri="{FF2B5EF4-FFF2-40B4-BE49-F238E27FC236}">
                <a16:creationId xmlns:a16="http://schemas.microsoft.com/office/drawing/2014/main" id="{72394ACD-125E-E14B-A5E9-01F778ED7926}"/>
              </a:ext>
            </a:extLst>
          </p:cNvPr>
          <p:cNvSpPr txBox="1"/>
          <p:nvPr/>
        </p:nvSpPr>
        <p:spPr>
          <a:xfrm>
            <a:off x="8342146" y="1720386"/>
            <a:ext cx="3485799" cy="1754326"/>
          </a:xfrm>
          <a:prstGeom prst="rect">
            <a:avLst/>
          </a:prstGeom>
          <a:noFill/>
        </p:spPr>
        <p:txBody>
          <a:bodyPr wrap="square">
            <a:spAutoFit/>
          </a:bodyPr>
          <a:lstStyle/>
          <a:p>
            <a:r>
              <a:rPr lang="en-GB" b="0" i="0" dirty="0">
                <a:solidFill>
                  <a:srgbClr val="374151"/>
                </a:solidFill>
                <a:effectLst/>
                <a:latin typeface="Cambria" panose="02040503050406030204" pitchFamily="18" charset="0"/>
              </a:rPr>
              <a:t>Social trends and demographic changes can impact businesses. These factors include changes in consumer behaviour, population growth, and shifts in cultural norms.</a:t>
            </a:r>
            <a:endParaRPr lang="en-PK" dirty="0">
              <a:latin typeface="Cambria" panose="02040503050406030204" pitchFamily="18" charset="0"/>
            </a:endParaRPr>
          </a:p>
        </p:txBody>
      </p:sp>
      <p:sp>
        <p:nvSpPr>
          <p:cNvPr id="73" name="TextBox 72">
            <a:extLst>
              <a:ext uri="{FF2B5EF4-FFF2-40B4-BE49-F238E27FC236}">
                <a16:creationId xmlns:a16="http://schemas.microsoft.com/office/drawing/2014/main" id="{43CD4174-9B63-C24F-9047-A9F104B3C85D}"/>
              </a:ext>
            </a:extLst>
          </p:cNvPr>
          <p:cNvSpPr txBox="1"/>
          <p:nvPr/>
        </p:nvSpPr>
        <p:spPr>
          <a:xfrm>
            <a:off x="8498609" y="3436916"/>
            <a:ext cx="1995054" cy="400110"/>
          </a:xfrm>
          <a:prstGeom prst="rect">
            <a:avLst/>
          </a:prstGeom>
          <a:noFill/>
        </p:spPr>
        <p:txBody>
          <a:bodyPr wrap="square">
            <a:spAutoFit/>
          </a:bodyPr>
          <a:lstStyle/>
          <a:p>
            <a:r>
              <a:rPr lang="en-GB" sz="2000" b="1" i="0" dirty="0">
                <a:solidFill>
                  <a:srgbClr val="374151"/>
                </a:solidFill>
                <a:effectLst/>
                <a:latin typeface="Cambria" panose="02040503050406030204" pitchFamily="18" charset="0"/>
              </a:rPr>
              <a:t>Social factors</a:t>
            </a:r>
            <a:endParaRPr lang="en-PK" sz="2000" b="1" dirty="0">
              <a:latin typeface="Cambria" panose="02040503050406030204" pitchFamily="18" charset="0"/>
            </a:endParaRPr>
          </a:p>
        </p:txBody>
      </p:sp>
      <p:sp>
        <p:nvSpPr>
          <p:cNvPr id="75" name="TextBox 74">
            <a:extLst>
              <a:ext uri="{FF2B5EF4-FFF2-40B4-BE49-F238E27FC236}">
                <a16:creationId xmlns:a16="http://schemas.microsoft.com/office/drawing/2014/main" id="{F8EE08D8-6058-4F43-8FD8-4489A86FB161}"/>
              </a:ext>
            </a:extLst>
          </p:cNvPr>
          <p:cNvSpPr txBox="1"/>
          <p:nvPr/>
        </p:nvSpPr>
        <p:spPr>
          <a:xfrm>
            <a:off x="8478005" y="4499701"/>
            <a:ext cx="2453057" cy="1477328"/>
          </a:xfrm>
          <a:prstGeom prst="rect">
            <a:avLst/>
          </a:prstGeom>
          <a:noFill/>
        </p:spPr>
        <p:txBody>
          <a:bodyPr wrap="square">
            <a:spAutoFit/>
          </a:bodyPr>
          <a:lstStyle/>
          <a:p>
            <a:r>
              <a:rPr lang="en-GB" b="0" i="0" dirty="0">
                <a:solidFill>
                  <a:srgbClr val="374151"/>
                </a:solidFill>
                <a:effectLst/>
                <a:latin typeface="Cambria" panose="02040503050406030204" pitchFamily="18" charset="0"/>
              </a:rPr>
              <a:t>Laws and regulations, such as data protection and consumer protection laws, can impact businesses.</a:t>
            </a:r>
            <a:endParaRPr lang="en-PK" dirty="0">
              <a:latin typeface="Cambria" panose="02040503050406030204" pitchFamily="18" charset="0"/>
            </a:endParaRPr>
          </a:p>
        </p:txBody>
      </p:sp>
      <p:sp>
        <p:nvSpPr>
          <p:cNvPr id="77" name="TextBox 76">
            <a:extLst>
              <a:ext uri="{FF2B5EF4-FFF2-40B4-BE49-F238E27FC236}">
                <a16:creationId xmlns:a16="http://schemas.microsoft.com/office/drawing/2014/main" id="{5058FF4E-ECE2-F940-90B2-4E8066836AD6}"/>
              </a:ext>
            </a:extLst>
          </p:cNvPr>
          <p:cNvSpPr txBox="1"/>
          <p:nvPr/>
        </p:nvSpPr>
        <p:spPr>
          <a:xfrm>
            <a:off x="8560660" y="4156808"/>
            <a:ext cx="2127066" cy="400110"/>
          </a:xfrm>
          <a:prstGeom prst="rect">
            <a:avLst/>
          </a:prstGeom>
          <a:noFill/>
        </p:spPr>
        <p:txBody>
          <a:bodyPr wrap="square">
            <a:spAutoFit/>
          </a:bodyPr>
          <a:lstStyle/>
          <a:p>
            <a:r>
              <a:rPr lang="en-GB" sz="2000" b="1" i="0" dirty="0">
                <a:solidFill>
                  <a:srgbClr val="374151"/>
                </a:solidFill>
                <a:effectLst/>
                <a:latin typeface="Cambria" panose="02040503050406030204" pitchFamily="18" charset="0"/>
              </a:rPr>
              <a:t>Legal factors</a:t>
            </a:r>
            <a:endParaRPr lang="en-PK" sz="2000" b="1" dirty="0">
              <a:latin typeface="Cambria" panose="02040503050406030204" pitchFamily="18" charset="0"/>
            </a:endParaRPr>
          </a:p>
        </p:txBody>
      </p:sp>
    </p:spTree>
    <p:extLst>
      <p:ext uri="{BB962C8B-B14F-4D97-AF65-F5344CB8AC3E}">
        <p14:creationId xmlns:p14="http://schemas.microsoft.com/office/powerpoint/2010/main" val="545688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789129-DDE9-6D40-B97F-934667F11FA1}"/>
              </a:ext>
            </a:extLst>
          </p:cNvPr>
          <p:cNvSpPr txBox="1"/>
          <p:nvPr/>
        </p:nvSpPr>
        <p:spPr>
          <a:xfrm>
            <a:off x="1052946" y="2992582"/>
            <a:ext cx="10778837" cy="1107996"/>
          </a:xfrm>
          <a:prstGeom prst="rect">
            <a:avLst/>
          </a:prstGeom>
          <a:noFill/>
        </p:spPr>
        <p:txBody>
          <a:bodyPr wrap="square" rtlCol="0">
            <a:spAutoFit/>
          </a:bodyPr>
          <a:lstStyle/>
          <a:p>
            <a:r>
              <a:rPr lang="en-GB" sz="2400" b="1" dirty="0">
                <a:effectLst/>
                <a:latin typeface="Cambria" panose="02040503050406030204" pitchFamily="18" charset="0"/>
              </a:rPr>
              <a:t>Use contemporary examples to demonstrate both the positive and negative influence/impact the macro environment has on business operations </a:t>
            </a:r>
            <a:endParaRPr lang="en-GB" sz="2400" b="1" dirty="0">
              <a:latin typeface="Cambria" panose="02040503050406030204" pitchFamily="18" charset="0"/>
            </a:endParaRPr>
          </a:p>
          <a:p>
            <a:endParaRPr lang="en-PK" dirty="0"/>
          </a:p>
        </p:txBody>
      </p:sp>
      <p:sp>
        <p:nvSpPr>
          <p:cNvPr id="3" name="TextBox 2">
            <a:extLst>
              <a:ext uri="{FF2B5EF4-FFF2-40B4-BE49-F238E27FC236}">
                <a16:creationId xmlns:a16="http://schemas.microsoft.com/office/drawing/2014/main" id="{53597916-612A-EE40-A1CB-7225C48F7EA2}"/>
              </a:ext>
            </a:extLst>
          </p:cNvPr>
          <p:cNvSpPr txBox="1"/>
          <p:nvPr/>
        </p:nvSpPr>
        <p:spPr>
          <a:xfrm>
            <a:off x="9327113" y="152400"/>
            <a:ext cx="2838790" cy="707886"/>
          </a:xfrm>
          <a:prstGeom prst="rect">
            <a:avLst/>
          </a:prstGeom>
          <a:noFill/>
        </p:spPr>
        <p:txBody>
          <a:bodyPr wrap="none" rtlCol="0">
            <a:spAutoFit/>
          </a:bodyPr>
          <a:lstStyle/>
          <a:p>
            <a:r>
              <a:rPr lang="en-PK" sz="2000" dirty="0">
                <a:solidFill>
                  <a:schemeClr val="bg1"/>
                </a:solidFill>
                <a:latin typeface="Cambria" panose="02040503050406030204" pitchFamily="18" charset="0"/>
              </a:rPr>
              <a:t>LEARNING OUTCOME 3 </a:t>
            </a:r>
          </a:p>
          <a:p>
            <a:endParaRPr lang="en-PK" sz="2000" dirty="0">
              <a:latin typeface="Cambria" panose="02040503050406030204" pitchFamily="18" charset="0"/>
            </a:endParaRPr>
          </a:p>
        </p:txBody>
      </p:sp>
    </p:spTree>
    <p:extLst>
      <p:ext uri="{BB962C8B-B14F-4D97-AF65-F5344CB8AC3E}">
        <p14:creationId xmlns:p14="http://schemas.microsoft.com/office/powerpoint/2010/main" val="730600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1">
            <a:extLst>
              <a:ext uri="{FF2B5EF4-FFF2-40B4-BE49-F238E27FC236}">
                <a16:creationId xmlns:a16="http://schemas.microsoft.com/office/drawing/2014/main" id="{F6BB0C23-9C43-49C8-8043-98B2240F4C41}"/>
              </a:ext>
            </a:extLst>
          </p:cNvPr>
          <p:cNvSpPr/>
          <p:nvPr/>
        </p:nvSpPr>
        <p:spPr>
          <a:xfrm>
            <a:off x="0" y="4067175"/>
            <a:ext cx="7592291" cy="2790825"/>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790825">
                <a:moveTo>
                  <a:pt x="0" y="19050"/>
                </a:moveTo>
                <a:lnTo>
                  <a:pt x="6776288" y="0"/>
                </a:lnTo>
                <a:lnTo>
                  <a:pt x="6132777" y="2790825"/>
                </a:lnTo>
                <a:lnTo>
                  <a:pt x="0" y="2790825"/>
                </a:lnTo>
                <a:lnTo>
                  <a:pt x="0" y="19050"/>
                </a:lnTo>
                <a:close/>
              </a:path>
            </a:pathLst>
          </a:custGeom>
          <a:gradFill>
            <a:gsLst>
              <a:gs pos="67000">
                <a:schemeClr val="accent3">
                  <a:alpha val="70000"/>
                </a:schemeClr>
              </a:gs>
              <a:gs pos="33000">
                <a:schemeClr val="accent2"/>
              </a:gs>
              <a:gs pos="0">
                <a:schemeClr val="accent1"/>
              </a:gs>
              <a:gs pos="100000">
                <a:schemeClr val="accent5">
                  <a:lumMod val="100000"/>
                  <a:alpha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374151"/>
                </a:solidFill>
                <a:latin typeface="Cambria" panose="02040503050406030204" pitchFamily="18" charset="0"/>
              </a:rPr>
              <a:t>D</a:t>
            </a:r>
            <a:r>
              <a:rPr lang="en-GB" sz="6000" b="1" i="0" dirty="0">
                <a:solidFill>
                  <a:srgbClr val="374151"/>
                </a:solidFill>
                <a:effectLst/>
                <a:latin typeface="Cambria" panose="02040503050406030204" pitchFamily="18" charset="0"/>
              </a:rPr>
              <a:t>igital Advertising</a:t>
            </a:r>
            <a:endParaRPr lang="ko-KR" altLang="en-US" sz="6000" b="1" dirty="0"/>
          </a:p>
        </p:txBody>
      </p:sp>
      <p:sp>
        <p:nvSpPr>
          <p:cNvPr id="9" name="제목 3">
            <a:extLst>
              <a:ext uri="{FF2B5EF4-FFF2-40B4-BE49-F238E27FC236}">
                <a16:creationId xmlns:a16="http://schemas.microsoft.com/office/drawing/2014/main" id="{E2B604B2-7D82-438C-932C-347EC1825B5C}"/>
              </a:ext>
            </a:extLst>
          </p:cNvPr>
          <p:cNvSpPr txBox="1">
            <a:spLocks/>
          </p:cNvSpPr>
          <p:nvPr/>
        </p:nvSpPr>
        <p:spPr>
          <a:xfrm>
            <a:off x="919573" y="4747270"/>
            <a:ext cx="5176427" cy="1440160"/>
          </a:xfrm>
          <a:prstGeom prst="rect">
            <a:avLst/>
          </a:prstGeom>
        </p:spPr>
        <p:txBody>
          <a:bodyPr anchor="ct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ko-KR" altLang="en-US" b="1" dirty="0">
              <a:solidFill>
                <a:schemeClr val="bg1"/>
              </a:solidFill>
            </a:endParaRPr>
          </a:p>
        </p:txBody>
      </p:sp>
      <p:sp>
        <p:nvSpPr>
          <p:cNvPr id="11" name="직사각형 5">
            <a:extLst>
              <a:ext uri="{FF2B5EF4-FFF2-40B4-BE49-F238E27FC236}">
                <a16:creationId xmlns:a16="http://schemas.microsoft.com/office/drawing/2014/main" id="{10218D52-5D31-494A-B7E5-E82B35C64339}"/>
              </a:ext>
            </a:extLst>
          </p:cNvPr>
          <p:cNvSpPr/>
          <p:nvPr/>
        </p:nvSpPr>
        <p:spPr>
          <a:xfrm>
            <a:off x="1589512" y="662267"/>
            <a:ext cx="9839612" cy="3170099"/>
          </a:xfrm>
          <a:prstGeom prst="rect">
            <a:avLst/>
          </a:prstGeom>
        </p:spPr>
        <p:txBody>
          <a:bodyPr wrap="square">
            <a:spAutoFit/>
          </a:bodyPr>
          <a:lstStyle/>
          <a:p>
            <a:pPr algn="l"/>
            <a:r>
              <a:rPr lang="en-GB" sz="2000" b="0" i="0" dirty="0">
                <a:solidFill>
                  <a:srgbClr val="374151"/>
                </a:solidFill>
                <a:effectLst/>
                <a:latin typeface="Cambria" panose="02040503050406030204" pitchFamily="18" charset="0"/>
              </a:rPr>
              <a:t>Data and analytics play a crucial role in digital advertising. They provide advertisers with insights about their target audience, allowing them to create more effective ad campaigns and reach their desired audience more efficiently. With data and analytics, advertisers can measure the performance of their campaigns and make informed decisions about where to allocate their advertising budgets.</a:t>
            </a:r>
          </a:p>
          <a:p>
            <a:pPr algn="l"/>
            <a:r>
              <a:rPr lang="en-GB" sz="2000" b="0" i="0" dirty="0">
                <a:solidFill>
                  <a:srgbClr val="374151"/>
                </a:solidFill>
                <a:effectLst/>
                <a:latin typeface="Cambria" panose="02040503050406030204" pitchFamily="18" charset="0"/>
              </a:rPr>
              <a:t>Digital advertising refers to the practice of promoting products or services through digital channels, such as search engines, social media, and websites. The main advantage of digital advertising is its ability to reach a large and diverse audience in a cost-effective manner. With the right targeting and messaging, digital advertising can drive significant traffic and sales for businesses of all sizes.</a:t>
            </a:r>
          </a:p>
        </p:txBody>
      </p:sp>
      <p:sp>
        <p:nvSpPr>
          <p:cNvPr id="7" name="Freeform: Shape 6">
            <a:extLst>
              <a:ext uri="{FF2B5EF4-FFF2-40B4-BE49-F238E27FC236}">
                <a16:creationId xmlns:a16="http://schemas.microsoft.com/office/drawing/2014/main" id="{BFFCECBE-EB5E-4F38-9500-1D23F571BD0A}"/>
              </a:ext>
            </a:extLst>
          </p:cNvPr>
          <p:cNvSpPr/>
          <p:nvPr/>
        </p:nvSpPr>
        <p:spPr>
          <a:xfrm>
            <a:off x="762876" y="423447"/>
            <a:ext cx="626611" cy="579529"/>
          </a:xfrm>
          <a:custGeom>
            <a:avLst/>
            <a:gdLst/>
            <a:ahLst/>
            <a:cxnLst/>
            <a:rect l="l" t="t" r="r" b="b"/>
            <a:pathLst>
              <a:path w="152069" h="140643">
                <a:moveTo>
                  <a:pt x="139177" y="0"/>
                </a:moveTo>
                <a:lnTo>
                  <a:pt x="152069" y="20510"/>
                </a:lnTo>
                <a:cubicBezTo>
                  <a:pt x="141326" y="25003"/>
                  <a:pt x="133415" y="31693"/>
                  <a:pt x="128336" y="40581"/>
                </a:cubicBezTo>
                <a:cubicBezTo>
                  <a:pt x="123257" y="49469"/>
                  <a:pt x="120425" y="62410"/>
                  <a:pt x="119839" y="79404"/>
                </a:cubicBezTo>
                <a:lnTo>
                  <a:pt x="147381" y="79404"/>
                </a:lnTo>
                <a:lnTo>
                  <a:pt x="147381" y="140643"/>
                </a:lnTo>
                <a:lnTo>
                  <a:pt x="90831" y="140643"/>
                </a:lnTo>
                <a:lnTo>
                  <a:pt x="90831" y="92297"/>
                </a:lnTo>
                <a:cubicBezTo>
                  <a:pt x="90831" y="66122"/>
                  <a:pt x="93957" y="47174"/>
                  <a:pt x="100207" y="35454"/>
                </a:cubicBezTo>
                <a:cubicBezTo>
                  <a:pt x="108412" y="19827"/>
                  <a:pt x="121401" y="8009"/>
                  <a:pt x="139177" y="0"/>
                </a:cubicBezTo>
                <a:close/>
                <a:moveTo>
                  <a:pt x="48345" y="0"/>
                </a:moveTo>
                <a:lnTo>
                  <a:pt x="61238" y="20510"/>
                </a:lnTo>
                <a:cubicBezTo>
                  <a:pt x="50494" y="25003"/>
                  <a:pt x="42583" y="31693"/>
                  <a:pt x="37504" y="40581"/>
                </a:cubicBezTo>
                <a:cubicBezTo>
                  <a:pt x="32425" y="49469"/>
                  <a:pt x="29593" y="62410"/>
                  <a:pt x="29007" y="79404"/>
                </a:cubicBezTo>
                <a:lnTo>
                  <a:pt x="56550" y="79404"/>
                </a:lnTo>
                <a:lnTo>
                  <a:pt x="56550" y="140643"/>
                </a:lnTo>
                <a:lnTo>
                  <a:pt x="0" y="140643"/>
                </a:lnTo>
                <a:lnTo>
                  <a:pt x="0" y="92297"/>
                </a:lnTo>
                <a:cubicBezTo>
                  <a:pt x="0" y="66122"/>
                  <a:pt x="3125" y="47174"/>
                  <a:pt x="9376" y="35454"/>
                </a:cubicBezTo>
                <a:cubicBezTo>
                  <a:pt x="17580" y="19827"/>
                  <a:pt x="30570" y="8009"/>
                  <a:pt x="4834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17307DC-42E0-0046-87C5-15CEE89C4667}"/>
              </a:ext>
            </a:extLst>
          </p:cNvPr>
          <p:cNvPicPr>
            <a:picLocks noChangeAspect="1"/>
          </p:cNvPicPr>
          <p:nvPr/>
        </p:nvPicPr>
        <p:blipFill>
          <a:blip r:embed="rId2"/>
          <a:stretch>
            <a:fillRect/>
          </a:stretch>
        </p:blipFill>
        <p:spPr>
          <a:xfrm>
            <a:off x="8215745" y="3312101"/>
            <a:ext cx="3976255" cy="3976255"/>
          </a:xfrm>
          <a:prstGeom prst="rect">
            <a:avLst/>
          </a:prstGeom>
        </p:spPr>
      </p:pic>
    </p:spTree>
    <p:extLst>
      <p:ext uri="{BB962C8B-B14F-4D97-AF65-F5344CB8AC3E}">
        <p14:creationId xmlns:p14="http://schemas.microsoft.com/office/powerpoint/2010/main" val="3210156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직사각형 5">
            <a:extLst>
              <a:ext uri="{FF2B5EF4-FFF2-40B4-BE49-F238E27FC236}">
                <a16:creationId xmlns:a16="http://schemas.microsoft.com/office/drawing/2014/main" id="{AB8B20FE-5C22-48A0-8274-D00C1E7CAFDF}"/>
              </a:ext>
            </a:extLst>
          </p:cNvPr>
          <p:cNvSpPr/>
          <p:nvPr/>
        </p:nvSpPr>
        <p:spPr>
          <a:xfrm>
            <a:off x="110837" y="582695"/>
            <a:ext cx="7764381" cy="720638"/>
          </a:xfrm>
          <a:prstGeom prst="rect">
            <a:avLst/>
          </a:prstGeom>
          <a:noFill/>
        </p:spPr>
        <p:txBody>
          <a:bodyPr lIns="0" anchor="ctr"/>
          <a:lstStyle/>
          <a:p>
            <a:r>
              <a:rPr lang="en-GB" sz="4000" b="1" i="0" dirty="0">
                <a:solidFill>
                  <a:srgbClr val="343541"/>
                </a:solidFill>
                <a:effectLst/>
                <a:latin typeface="Cambria" panose="02040503050406030204" pitchFamily="18" charset="0"/>
              </a:rPr>
              <a:t>The growth of data analytics and business intelligence using Big Data</a:t>
            </a:r>
            <a:endParaRPr lang="en-US" altLang="ko-KR" sz="4000" b="1" dirty="0">
              <a:solidFill>
                <a:schemeClr val="accent2"/>
              </a:solidFill>
              <a:latin typeface="Cambria" panose="02040503050406030204" pitchFamily="18" charset="0"/>
            </a:endParaRPr>
          </a:p>
        </p:txBody>
      </p:sp>
      <p:sp>
        <p:nvSpPr>
          <p:cNvPr id="2" name="TextBox 1">
            <a:extLst>
              <a:ext uri="{FF2B5EF4-FFF2-40B4-BE49-F238E27FC236}">
                <a16:creationId xmlns:a16="http://schemas.microsoft.com/office/drawing/2014/main" id="{5EC49702-7C78-3E4E-AF4C-1A9E9A0BF755}"/>
              </a:ext>
            </a:extLst>
          </p:cNvPr>
          <p:cNvSpPr txBox="1"/>
          <p:nvPr/>
        </p:nvSpPr>
        <p:spPr>
          <a:xfrm>
            <a:off x="0" y="2690336"/>
            <a:ext cx="12192000" cy="1631216"/>
          </a:xfrm>
          <a:prstGeom prst="rect">
            <a:avLst/>
          </a:prstGeom>
          <a:noFill/>
        </p:spPr>
        <p:txBody>
          <a:bodyPr wrap="square" rtlCol="0">
            <a:spAutoFit/>
          </a:bodyPr>
          <a:lstStyle/>
          <a:p>
            <a:r>
              <a:rPr lang="en-GB" sz="2000" b="0" i="0" dirty="0">
                <a:solidFill>
                  <a:srgbClr val="374151"/>
                </a:solidFill>
                <a:effectLst/>
                <a:latin typeface="Cambria" panose="02040503050406030204" pitchFamily="18" charset="0"/>
              </a:rPr>
              <a:t>The growth of data analytics and business intelligence using big data has been a significant trend in recent years. With the massive amounts of data generated by businesses and consumers, it has become increasingly important to have tools and technologies that can extract insights and value from this data. Big data analytics and business intelligence provide businesses with the ability to make data-driven decisions that can help them improve their operations, identify new opportunities, and stay ahead of the competition</a:t>
            </a:r>
            <a:endParaRPr lang="en-PK" sz="2000" dirty="0">
              <a:latin typeface="Cambria" panose="02040503050406030204" pitchFamily="18" charset="0"/>
            </a:endParaRPr>
          </a:p>
        </p:txBody>
      </p:sp>
    </p:spTree>
    <p:extLst>
      <p:ext uri="{BB962C8B-B14F-4D97-AF65-F5344CB8AC3E}">
        <p14:creationId xmlns:p14="http://schemas.microsoft.com/office/powerpoint/2010/main" val="3834170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25368" y="200891"/>
            <a:ext cx="3887966" cy="3228109"/>
          </a:xfrm>
        </p:spPr>
        <p:txBody>
          <a:bodyPr>
            <a:normAutofit/>
          </a:bodyPr>
          <a:lstStyle/>
          <a:p>
            <a:r>
              <a:rPr lang="en-GB" sz="4500" b="1" dirty="0">
                <a:effectLst/>
                <a:latin typeface="Cambria" panose="02040503050406030204" pitchFamily="18" charset="0"/>
              </a:rPr>
              <a:t>The rise of </a:t>
            </a:r>
            <a:r>
              <a:rPr lang="en-GB" sz="4500" b="1" dirty="0">
                <a:solidFill>
                  <a:schemeClr val="accent1">
                    <a:lumMod val="50000"/>
                  </a:schemeClr>
                </a:solidFill>
                <a:effectLst/>
                <a:latin typeface="Cambria" panose="02040503050406030204" pitchFamily="18" charset="0"/>
              </a:rPr>
              <a:t>cybersecurity</a:t>
            </a:r>
            <a:r>
              <a:rPr lang="en-GB" sz="4500" b="1" dirty="0">
                <a:effectLst/>
                <a:latin typeface="Cambria" panose="02040503050406030204" pitchFamily="18" charset="0"/>
              </a:rPr>
              <a:t> and </a:t>
            </a:r>
            <a:r>
              <a:rPr lang="en-GB" sz="4500" b="1" dirty="0">
                <a:solidFill>
                  <a:srgbClr val="7030A0"/>
                </a:solidFill>
                <a:effectLst/>
                <a:latin typeface="Cambria" panose="02040503050406030204" pitchFamily="18" charset="0"/>
              </a:rPr>
              <a:t>data protection </a:t>
            </a:r>
            <a:endParaRPr lang="en-GB" sz="4500" b="1" dirty="0">
              <a:solidFill>
                <a:srgbClr val="7030A0"/>
              </a:solidFill>
              <a:latin typeface="Cambria" panose="02040503050406030204" pitchFamily="18" charset="0"/>
            </a:endParaRPr>
          </a:p>
          <a:p>
            <a:endParaRPr lang="en-US" dirty="0"/>
          </a:p>
        </p:txBody>
      </p:sp>
      <p:sp>
        <p:nvSpPr>
          <p:cNvPr id="59" name="TextBox 58">
            <a:extLst>
              <a:ext uri="{FF2B5EF4-FFF2-40B4-BE49-F238E27FC236}">
                <a16:creationId xmlns:a16="http://schemas.microsoft.com/office/drawing/2014/main" id="{7A19273A-ABFD-2144-9A7D-6F99E00FF02F}"/>
              </a:ext>
            </a:extLst>
          </p:cNvPr>
          <p:cNvSpPr txBox="1"/>
          <p:nvPr/>
        </p:nvSpPr>
        <p:spPr>
          <a:xfrm>
            <a:off x="-31223" y="0"/>
            <a:ext cx="3564651" cy="6555641"/>
          </a:xfrm>
          <a:prstGeom prst="rect">
            <a:avLst/>
          </a:prstGeom>
          <a:noFill/>
        </p:spPr>
        <p:txBody>
          <a:bodyPr wrap="square">
            <a:spAutoFit/>
          </a:bodyPr>
          <a:lstStyle/>
          <a:p>
            <a:pPr marL="342900" indent="-342900">
              <a:buFont typeface="Arial" panose="020B0604020202020204" pitchFamily="34" charset="0"/>
              <a:buChar char="•"/>
            </a:pPr>
            <a:r>
              <a:rPr lang="en-GB" sz="2000" b="0" i="0" dirty="0">
                <a:solidFill>
                  <a:schemeClr val="accent1">
                    <a:lumMod val="50000"/>
                  </a:schemeClr>
                </a:solidFill>
                <a:effectLst/>
                <a:latin typeface="Cambria" panose="02040503050406030204" pitchFamily="18" charset="0"/>
              </a:rPr>
              <a:t>Cybersecurity and data protection have also become increasingly important as more businesses move their operations online and store sensitive data in digital formats.</a:t>
            </a:r>
          </a:p>
          <a:p>
            <a:pPr marL="342900" indent="-342900">
              <a:buFont typeface="Arial" panose="020B0604020202020204" pitchFamily="34" charset="0"/>
              <a:buChar char="•"/>
            </a:pPr>
            <a:r>
              <a:rPr lang="en-GB" sz="2000" b="0" i="0" dirty="0">
                <a:solidFill>
                  <a:schemeClr val="accent1">
                    <a:lumMod val="50000"/>
                  </a:schemeClr>
                </a:solidFill>
                <a:effectLst/>
                <a:latin typeface="Cambria" panose="02040503050406030204" pitchFamily="18" charset="0"/>
              </a:rPr>
              <a:t> With the rise of cyber threats, businesses need to take measures to protect their data and systems from malicious attacks.</a:t>
            </a:r>
          </a:p>
          <a:p>
            <a:pPr marL="342900" indent="-342900">
              <a:buFont typeface="Arial" panose="020B0604020202020204" pitchFamily="34" charset="0"/>
              <a:buChar char="•"/>
            </a:pPr>
            <a:r>
              <a:rPr lang="en-GB" sz="2000" b="0" i="0" dirty="0">
                <a:solidFill>
                  <a:schemeClr val="accent1">
                    <a:lumMod val="50000"/>
                  </a:schemeClr>
                </a:solidFill>
                <a:effectLst/>
                <a:latin typeface="Cambria" panose="02040503050406030204" pitchFamily="18" charset="0"/>
              </a:rPr>
              <a:t> Cybersecurity technologies, such as firewalls, intrusion detection systems, and encryption, can help businesses safeguard their data and prevent unauthorized access.</a:t>
            </a:r>
            <a:endParaRPr lang="en-PK" sz="2000" dirty="0">
              <a:solidFill>
                <a:schemeClr val="accent1">
                  <a:lumMod val="50000"/>
                </a:schemeClr>
              </a:solidFill>
              <a:latin typeface="Cambria" panose="02040503050406030204" pitchFamily="18" charset="0"/>
            </a:endParaRPr>
          </a:p>
        </p:txBody>
      </p:sp>
      <p:sp>
        <p:nvSpPr>
          <p:cNvPr id="62" name="TextBox 61">
            <a:extLst>
              <a:ext uri="{FF2B5EF4-FFF2-40B4-BE49-F238E27FC236}">
                <a16:creationId xmlns:a16="http://schemas.microsoft.com/office/drawing/2014/main" id="{816953DC-66EA-3343-8ED2-9DA3530E7C0A}"/>
              </a:ext>
            </a:extLst>
          </p:cNvPr>
          <p:cNvSpPr txBox="1"/>
          <p:nvPr/>
        </p:nvSpPr>
        <p:spPr>
          <a:xfrm>
            <a:off x="8366633" y="-13855"/>
            <a:ext cx="3887966" cy="6555641"/>
          </a:xfrm>
          <a:prstGeom prst="rect">
            <a:avLst/>
          </a:prstGeom>
          <a:noFill/>
        </p:spPr>
        <p:txBody>
          <a:bodyPr wrap="square">
            <a:spAutoFit/>
          </a:bodyPr>
          <a:lstStyle/>
          <a:p>
            <a:pPr marL="342900" indent="-342900">
              <a:buFont typeface="Arial" panose="020B0604020202020204" pitchFamily="34" charset="0"/>
              <a:buChar char="•"/>
            </a:pPr>
            <a:r>
              <a:rPr lang="en-GB" sz="2000" b="0" i="0" dirty="0">
                <a:solidFill>
                  <a:srgbClr val="7030A0"/>
                </a:solidFill>
                <a:effectLst/>
                <a:latin typeface="Cambria" panose="02040503050406030204" pitchFamily="18" charset="0"/>
              </a:rPr>
              <a:t>Data protection has also become a key issue as businesses collect and store more data about their customers and employees. Data protection regulations, such as the EU's General Data Protection Regulation (GDPR) and the California Consumer Privacy Act (CCPA), require businesses to take measures to protect personal data and give individuals more control over their data.</a:t>
            </a:r>
          </a:p>
          <a:p>
            <a:pPr marL="342900" indent="-342900">
              <a:buFont typeface="Arial" panose="020B0604020202020204" pitchFamily="34" charset="0"/>
              <a:buChar char="•"/>
            </a:pPr>
            <a:r>
              <a:rPr lang="en-GB" sz="2000" b="0" i="0" dirty="0">
                <a:solidFill>
                  <a:srgbClr val="7030A0"/>
                </a:solidFill>
                <a:effectLst/>
                <a:latin typeface="Cambria" panose="02040503050406030204" pitchFamily="18" charset="0"/>
              </a:rPr>
              <a:t> This has led to the rise of data protection technologies, such as data encryption and anonymization, to help businesses comply with these regulations and protect sensitive information</a:t>
            </a:r>
            <a:endParaRPr lang="en-PK" sz="2000" dirty="0">
              <a:solidFill>
                <a:srgbClr val="7030A0"/>
              </a:solidFill>
              <a:latin typeface="Cambria" panose="02040503050406030204" pitchFamily="18" charset="0"/>
            </a:endParaRPr>
          </a:p>
        </p:txBody>
      </p:sp>
      <p:pic>
        <p:nvPicPr>
          <p:cNvPr id="63" name="Picture 62">
            <a:extLst>
              <a:ext uri="{FF2B5EF4-FFF2-40B4-BE49-F238E27FC236}">
                <a16:creationId xmlns:a16="http://schemas.microsoft.com/office/drawing/2014/main" id="{442AD31B-8423-FA40-A305-9A29B4DCB582}"/>
              </a:ext>
            </a:extLst>
          </p:cNvPr>
          <p:cNvPicPr>
            <a:picLocks noChangeAspect="1"/>
          </p:cNvPicPr>
          <p:nvPr/>
        </p:nvPicPr>
        <p:blipFill rotWithShape="1">
          <a:blip r:embed="rId2"/>
          <a:srcRect l="7731" t="22806" r="7027" b="23912"/>
          <a:stretch/>
        </p:blipFill>
        <p:spPr>
          <a:xfrm>
            <a:off x="3533428" y="3105859"/>
            <a:ext cx="4672898" cy="2920868"/>
          </a:xfrm>
          <a:prstGeom prst="rect">
            <a:avLst/>
          </a:prstGeom>
        </p:spPr>
      </p:pic>
    </p:spTree>
    <p:extLst>
      <p:ext uri="{BB962C8B-B14F-4D97-AF65-F5344CB8AC3E}">
        <p14:creationId xmlns:p14="http://schemas.microsoft.com/office/powerpoint/2010/main" val="1383005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284F35-39E1-174E-AFEC-CC721F953CBB}"/>
              </a:ext>
            </a:extLst>
          </p:cNvPr>
          <p:cNvSpPr/>
          <p:nvPr/>
        </p:nvSpPr>
        <p:spPr>
          <a:xfrm>
            <a:off x="-1" y="0"/>
            <a:ext cx="4849091" cy="6873411"/>
          </a:xfrm>
          <a:prstGeom prst="rect">
            <a:avLst/>
          </a:prstGeom>
          <a:gradFill flip="none" rotWithShape="1">
            <a:gsLst>
              <a:gs pos="67000">
                <a:schemeClr val="accent3">
                  <a:alpha val="70000"/>
                </a:schemeClr>
              </a:gs>
              <a:gs pos="33000">
                <a:schemeClr val="accent2">
                  <a:alpha val="40000"/>
                </a:schemeClr>
              </a:gs>
              <a:gs pos="0">
                <a:schemeClr val="accent1">
                  <a:alpha val="20000"/>
                </a:schemeClr>
              </a:gs>
              <a:gs pos="100000">
                <a:schemeClr val="accent5">
                  <a:lumMod val="100000"/>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DD4EB68-499E-4940-BE27-40F05D6F4B6B}"/>
              </a:ext>
            </a:extLst>
          </p:cNvPr>
          <p:cNvSpPr txBox="1"/>
          <p:nvPr/>
        </p:nvSpPr>
        <p:spPr>
          <a:xfrm>
            <a:off x="-1" y="775854"/>
            <a:ext cx="4849090" cy="3293209"/>
          </a:xfrm>
          <a:prstGeom prst="rect">
            <a:avLst/>
          </a:prstGeom>
          <a:noFill/>
        </p:spPr>
        <p:txBody>
          <a:bodyPr wrap="square" rtlCol="0">
            <a:spAutoFit/>
          </a:bodyPr>
          <a:lstStyle/>
          <a:p>
            <a:pPr algn="ctr"/>
            <a:r>
              <a:rPr lang="en-GB" sz="2800" b="1" i="0" dirty="0">
                <a:solidFill>
                  <a:srgbClr val="343541"/>
                </a:solidFill>
                <a:effectLst/>
                <a:latin typeface="Cambria" panose="02040503050406030204" pitchFamily="18" charset="0"/>
              </a:rPr>
              <a:t>The impact of globalisation</a:t>
            </a:r>
          </a:p>
          <a:p>
            <a:endParaRPr lang="en-GB" sz="3200" b="0" i="0" dirty="0">
              <a:solidFill>
                <a:srgbClr val="343541"/>
              </a:solidFill>
              <a:effectLst/>
              <a:latin typeface="Cambria" panose="02040503050406030204" pitchFamily="18" charset="0"/>
            </a:endParaRPr>
          </a:p>
          <a:p>
            <a:pPr marL="285750" indent="-285750">
              <a:buFont typeface="Arial" panose="020B0604020202020204" pitchFamily="34" charset="0"/>
              <a:buChar char="•"/>
            </a:pPr>
            <a:r>
              <a:rPr lang="en-GB" sz="3200" b="0" i="0" dirty="0">
                <a:solidFill>
                  <a:srgbClr val="374151"/>
                </a:solidFill>
                <a:effectLst/>
                <a:latin typeface="Cambria" panose="02040503050406030204" pitchFamily="18" charset="0"/>
              </a:rPr>
              <a:t>Globalization has had a profound impact on the world in the past few decades.</a:t>
            </a:r>
            <a:endParaRPr lang="en-GB" sz="3200" b="0" i="0" dirty="0">
              <a:solidFill>
                <a:srgbClr val="343541"/>
              </a:solidFill>
              <a:effectLst/>
              <a:latin typeface="Cambria" panose="02040503050406030204" pitchFamily="18" charset="0"/>
            </a:endParaRPr>
          </a:p>
          <a:p>
            <a:endParaRPr lang="en-PK" sz="2000" dirty="0"/>
          </a:p>
        </p:txBody>
      </p:sp>
      <p:sp>
        <p:nvSpPr>
          <p:cNvPr id="8" name="TextBox 7">
            <a:extLst>
              <a:ext uri="{FF2B5EF4-FFF2-40B4-BE49-F238E27FC236}">
                <a16:creationId xmlns:a16="http://schemas.microsoft.com/office/drawing/2014/main" id="{4289817B-A302-F44E-A740-50AE00D2BBA3}"/>
              </a:ext>
            </a:extLst>
          </p:cNvPr>
          <p:cNvSpPr txBox="1"/>
          <p:nvPr/>
        </p:nvSpPr>
        <p:spPr>
          <a:xfrm>
            <a:off x="4823780" y="773853"/>
            <a:ext cx="7342911" cy="6186309"/>
          </a:xfrm>
          <a:prstGeom prst="rect">
            <a:avLst/>
          </a:prstGeom>
          <a:noFill/>
        </p:spPr>
        <p:txBody>
          <a:bodyPr wrap="square">
            <a:spAutoFit/>
          </a:bodyPr>
          <a:lstStyle/>
          <a:p>
            <a:pPr algn="l">
              <a:buFont typeface="+mj-lt"/>
              <a:buAutoNum type="arabicPeriod"/>
            </a:pPr>
            <a:r>
              <a:rPr lang="en-GB" sz="2400" b="1" i="0" dirty="0">
                <a:solidFill>
                  <a:srgbClr val="374151"/>
                </a:solidFill>
                <a:effectLst/>
                <a:latin typeface="Cambria" panose="02040503050406030204" pitchFamily="18" charset="0"/>
              </a:rPr>
              <a:t>Increased trade:</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 Globalization has led to an increase in international trade, as companies seek to take advantage of lower labour costs and expanded markets.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This has led to a rise in economic activity and job creation in many countries.</a:t>
            </a:r>
          </a:p>
          <a:p>
            <a:pPr algn="l"/>
            <a:r>
              <a:rPr lang="en-GB" sz="2400" b="1" i="0" dirty="0">
                <a:solidFill>
                  <a:srgbClr val="374151"/>
                </a:solidFill>
                <a:effectLst/>
                <a:latin typeface="Cambria" panose="02040503050406030204" pitchFamily="18" charset="0"/>
              </a:rPr>
              <a:t>2.Cultural exchange: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Globalization has led to a greater exchange of culture and ideas between different parts of the world.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This has led to greater understanding and tolerance between people of different races, religions, and cultures.</a:t>
            </a:r>
          </a:p>
          <a:p>
            <a:pPr algn="l"/>
            <a:r>
              <a:rPr lang="en-GB" sz="2400" b="1" i="0" dirty="0">
                <a:solidFill>
                  <a:srgbClr val="374151"/>
                </a:solidFill>
                <a:effectLst/>
                <a:latin typeface="Cambria" panose="02040503050406030204" pitchFamily="18" charset="0"/>
              </a:rPr>
              <a:t>3.Improved technology: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Globalization has accelerated the spread of new technologies, such as the internet and social media, which have revolutionized communication and information sharing</a:t>
            </a:r>
          </a:p>
          <a:p>
            <a:pPr algn="l"/>
            <a:r>
              <a:rPr lang="en-GB" sz="2400" b="1" i="0" dirty="0">
                <a:solidFill>
                  <a:srgbClr val="374151"/>
                </a:solidFill>
                <a:effectLst/>
                <a:latin typeface="Cambria" panose="02040503050406030204" pitchFamily="18" charset="0"/>
              </a:rPr>
              <a:t>4.Environmental impact</a:t>
            </a:r>
            <a:r>
              <a:rPr lang="en-GB" sz="2000" b="0" i="0" dirty="0">
                <a:solidFill>
                  <a:srgbClr val="374151"/>
                </a:solidFill>
                <a:effectLst/>
                <a:latin typeface="Cambria" panose="02040503050406030204" pitchFamily="18" charset="0"/>
              </a:rPr>
              <a:t>: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Globalization has led to an increase in the production and consumption of goods and services, which has had a significant impact on the environment. </a:t>
            </a:r>
          </a:p>
        </p:txBody>
      </p:sp>
      <p:sp>
        <p:nvSpPr>
          <p:cNvPr id="9" name="TextBox 8">
            <a:extLst>
              <a:ext uri="{FF2B5EF4-FFF2-40B4-BE49-F238E27FC236}">
                <a16:creationId xmlns:a16="http://schemas.microsoft.com/office/drawing/2014/main" id="{016CD672-9075-FB45-B3DB-06128601397B}"/>
              </a:ext>
            </a:extLst>
          </p:cNvPr>
          <p:cNvSpPr txBox="1"/>
          <p:nvPr/>
        </p:nvSpPr>
        <p:spPr>
          <a:xfrm>
            <a:off x="5001491" y="138217"/>
            <a:ext cx="6987490" cy="400110"/>
          </a:xfrm>
          <a:prstGeom prst="rect">
            <a:avLst/>
          </a:prstGeom>
          <a:noFill/>
        </p:spPr>
        <p:txBody>
          <a:bodyPr wrap="none" rtlCol="0">
            <a:spAutoFit/>
          </a:bodyPr>
          <a:lstStyle/>
          <a:p>
            <a:r>
              <a:rPr lang="en-GB" sz="2000" b="1" i="0" dirty="0">
                <a:solidFill>
                  <a:srgbClr val="374151"/>
                </a:solidFill>
                <a:effectLst/>
                <a:latin typeface="Cambria" panose="02040503050406030204" pitchFamily="18" charset="0"/>
              </a:rPr>
              <a:t>Here are some key ways in which it has affected the world</a:t>
            </a:r>
            <a:r>
              <a:rPr lang="en-GB" b="0" i="0" dirty="0">
                <a:solidFill>
                  <a:srgbClr val="374151"/>
                </a:solidFill>
                <a:effectLst/>
                <a:latin typeface="Söhne"/>
              </a:rPr>
              <a:t>:</a:t>
            </a:r>
            <a:endParaRPr lang="en-PK" dirty="0"/>
          </a:p>
        </p:txBody>
      </p:sp>
      <p:pic>
        <p:nvPicPr>
          <p:cNvPr id="10" name="Picture 9">
            <a:extLst>
              <a:ext uri="{FF2B5EF4-FFF2-40B4-BE49-F238E27FC236}">
                <a16:creationId xmlns:a16="http://schemas.microsoft.com/office/drawing/2014/main" id="{99B48467-6B34-104D-BAB6-6E22B082F27F}"/>
              </a:ext>
            </a:extLst>
          </p:cNvPr>
          <p:cNvPicPr>
            <a:picLocks noChangeAspect="1"/>
          </p:cNvPicPr>
          <p:nvPr/>
        </p:nvPicPr>
        <p:blipFill rotWithShape="1">
          <a:blip r:embed="rId2"/>
          <a:srcRect t="10181" b="16291"/>
          <a:stretch/>
        </p:blipFill>
        <p:spPr>
          <a:xfrm>
            <a:off x="-2" y="3790338"/>
            <a:ext cx="4849090" cy="3047999"/>
          </a:xfrm>
          <a:prstGeom prst="rect">
            <a:avLst/>
          </a:prstGeom>
        </p:spPr>
      </p:pic>
    </p:spTree>
    <p:extLst>
      <p:ext uri="{BB962C8B-B14F-4D97-AF65-F5344CB8AC3E}">
        <p14:creationId xmlns:p14="http://schemas.microsoft.com/office/powerpoint/2010/main" val="1921605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98B04E-8E1A-4651-9D8B-8AA66726C3E8}"/>
              </a:ext>
            </a:extLst>
          </p:cNvPr>
          <p:cNvSpPr/>
          <p:nvPr/>
        </p:nvSpPr>
        <p:spPr>
          <a:xfrm>
            <a:off x="0" y="0"/>
            <a:ext cx="12192000" cy="937310"/>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1" dirty="0">
                <a:effectLst/>
                <a:latin typeface="Cambria" panose="02040503050406030204" pitchFamily="18" charset="0"/>
              </a:rPr>
              <a:t>Organisation operations </a:t>
            </a:r>
            <a:endParaRPr lang="en-GB" sz="3600" b="1" dirty="0">
              <a:latin typeface="Cambria" panose="02040503050406030204" pitchFamily="18" charset="0"/>
            </a:endParaRPr>
          </a:p>
          <a:p>
            <a:pPr algn="ctr"/>
            <a:endParaRPr lang="en-US" dirty="0">
              <a:latin typeface="Cambria" panose="02040503050406030204" pitchFamily="18" charset="0"/>
            </a:endParaRPr>
          </a:p>
        </p:txBody>
      </p:sp>
      <p:sp>
        <p:nvSpPr>
          <p:cNvPr id="28" name="TextBox 27">
            <a:extLst>
              <a:ext uri="{FF2B5EF4-FFF2-40B4-BE49-F238E27FC236}">
                <a16:creationId xmlns:a16="http://schemas.microsoft.com/office/drawing/2014/main" id="{2D647E72-019E-6A46-937A-E93E019E9A14}"/>
              </a:ext>
            </a:extLst>
          </p:cNvPr>
          <p:cNvSpPr txBox="1"/>
          <p:nvPr/>
        </p:nvSpPr>
        <p:spPr>
          <a:xfrm>
            <a:off x="0" y="937310"/>
            <a:ext cx="11790218" cy="5816977"/>
          </a:xfrm>
          <a:prstGeom prst="rect">
            <a:avLst/>
          </a:prstGeom>
          <a:noFill/>
        </p:spPr>
        <p:txBody>
          <a:bodyPr wrap="square">
            <a:spAutoFit/>
          </a:bodyPr>
          <a:lstStyle/>
          <a:p>
            <a:pPr marL="342900" indent="-342900" algn="l">
              <a:buFont typeface="Arial" panose="020B0604020202020204" pitchFamily="34" charset="0"/>
              <a:buChar char="•"/>
            </a:pPr>
            <a:r>
              <a:rPr lang="en-GB" sz="2400" b="0" i="0" dirty="0">
                <a:solidFill>
                  <a:srgbClr val="374151"/>
                </a:solidFill>
                <a:effectLst/>
                <a:latin typeface="Cambria" panose="02040503050406030204" pitchFamily="18" charset="0"/>
              </a:rPr>
              <a:t>Organizational operations refer to the day-to-day activities and processes that enable an organization to function effectively and achieve its goals. </a:t>
            </a:r>
          </a:p>
          <a:p>
            <a:pPr marL="342900" indent="-342900" algn="l">
              <a:buFont typeface="Arial" panose="020B0604020202020204" pitchFamily="34" charset="0"/>
              <a:buChar char="•"/>
            </a:pPr>
            <a:r>
              <a:rPr lang="en-GB" sz="2400" b="0" i="0" dirty="0">
                <a:solidFill>
                  <a:srgbClr val="374151"/>
                </a:solidFill>
                <a:effectLst/>
                <a:latin typeface="Cambria" panose="02040503050406030204" pitchFamily="18" charset="0"/>
              </a:rPr>
              <a:t>These operations can include:</a:t>
            </a:r>
          </a:p>
          <a:p>
            <a:pPr algn="l">
              <a:buFont typeface="+mj-lt"/>
              <a:buAutoNum type="arabicPeriod"/>
            </a:pPr>
            <a:r>
              <a:rPr lang="en-GB" sz="2800" b="1" i="0" dirty="0">
                <a:solidFill>
                  <a:srgbClr val="374151"/>
                </a:solidFill>
                <a:effectLst/>
                <a:latin typeface="Cambria" panose="02040503050406030204" pitchFamily="18" charset="0"/>
              </a:rPr>
              <a:t>Production and manufacturing: </a:t>
            </a:r>
          </a:p>
          <a:p>
            <a:pPr algn="l"/>
            <a:r>
              <a:rPr lang="en-GB" sz="2400" b="0" i="0" dirty="0">
                <a:solidFill>
                  <a:srgbClr val="374151"/>
                </a:solidFill>
                <a:effectLst/>
                <a:latin typeface="Cambria" panose="02040503050406030204" pitchFamily="18" charset="0"/>
              </a:rPr>
              <a:t>These operations involve the creation of goods and services through the use of labour, materials, and equipment.</a:t>
            </a:r>
          </a:p>
          <a:p>
            <a:pPr algn="l"/>
            <a:r>
              <a:rPr lang="en-GB" sz="2800" b="1" i="0" dirty="0">
                <a:solidFill>
                  <a:srgbClr val="374151"/>
                </a:solidFill>
                <a:effectLst/>
                <a:latin typeface="Cambria" panose="02040503050406030204" pitchFamily="18" charset="0"/>
              </a:rPr>
              <a:t>2.Sales and marketing: </a:t>
            </a:r>
          </a:p>
          <a:p>
            <a:pPr algn="l"/>
            <a:r>
              <a:rPr lang="en-GB" sz="2400" b="0" i="0" dirty="0">
                <a:solidFill>
                  <a:srgbClr val="374151"/>
                </a:solidFill>
                <a:effectLst/>
                <a:latin typeface="Cambria" panose="02040503050406030204" pitchFamily="18" charset="0"/>
              </a:rPr>
              <a:t>These operations involve the promotion and sale of goods and services to customers.</a:t>
            </a:r>
          </a:p>
          <a:p>
            <a:pPr algn="l"/>
            <a:r>
              <a:rPr lang="en-GB" sz="2800" b="1" i="0" dirty="0">
                <a:solidFill>
                  <a:srgbClr val="374151"/>
                </a:solidFill>
                <a:effectLst/>
                <a:latin typeface="Cambria" panose="02040503050406030204" pitchFamily="18" charset="0"/>
              </a:rPr>
              <a:t>3.Logistics and supply chain management: </a:t>
            </a:r>
          </a:p>
          <a:p>
            <a:pPr algn="l"/>
            <a:r>
              <a:rPr lang="en-GB" sz="2400" b="0" i="0" dirty="0">
                <a:solidFill>
                  <a:srgbClr val="374151"/>
                </a:solidFill>
                <a:effectLst/>
                <a:latin typeface="Cambria" panose="02040503050406030204" pitchFamily="18" charset="0"/>
              </a:rPr>
              <a:t>These operations involve the planning, coordination, and management of the movement of goods and services from suppliers to customers</a:t>
            </a:r>
          </a:p>
          <a:p>
            <a:r>
              <a:rPr lang="en-GB" sz="2400" b="1" dirty="0">
                <a:solidFill>
                  <a:srgbClr val="374151"/>
                </a:solidFill>
                <a:latin typeface="Cambria" panose="02040503050406030204" pitchFamily="18" charset="0"/>
              </a:rPr>
              <a:t>4.</a:t>
            </a:r>
            <a:r>
              <a:rPr lang="en-GB" sz="2400" b="1" i="0" dirty="0">
                <a:solidFill>
                  <a:srgbClr val="374151"/>
                </a:solidFill>
                <a:effectLst/>
                <a:latin typeface="Cambria" panose="02040503050406030204" pitchFamily="18" charset="0"/>
              </a:rPr>
              <a:t> Human resources management:</a:t>
            </a:r>
          </a:p>
          <a:p>
            <a:r>
              <a:rPr lang="en-GB" sz="2400" b="0" i="0" dirty="0">
                <a:solidFill>
                  <a:srgbClr val="374151"/>
                </a:solidFill>
                <a:effectLst/>
                <a:latin typeface="Cambria" panose="02040503050406030204" pitchFamily="18" charset="0"/>
              </a:rPr>
              <a:t> These operations involve the recruitment, training, and management of employees to ensure that the organization has the necessary skills and resources to achieve its goals.</a:t>
            </a:r>
          </a:p>
          <a:p>
            <a:pPr algn="l"/>
            <a:endParaRPr lang="en-GB" sz="2400" b="0" i="0" dirty="0">
              <a:solidFill>
                <a:srgbClr val="374151"/>
              </a:solidFill>
              <a:effectLst/>
              <a:latin typeface="Cambria" panose="02040503050406030204" pitchFamily="18" charset="0"/>
            </a:endParaRPr>
          </a:p>
        </p:txBody>
      </p:sp>
    </p:spTree>
    <p:extLst>
      <p:ext uri="{BB962C8B-B14F-4D97-AF65-F5344CB8AC3E}">
        <p14:creationId xmlns:p14="http://schemas.microsoft.com/office/powerpoint/2010/main" val="1078528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B3EAAA-71B7-4F8C-87D8-5EE414375B92}"/>
              </a:ext>
            </a:extLst>
          </p:cNvPr>
          <p:cNvSpPr txBox="1"/>
          <p:nvPr/>
        </p:nvSpPr>
        <p:spPr>
          <a:xfrm>
            <a:off x="327437" y="325091"/>
            <a:ext cx="6859483" cy="954107"/>
          </a:xfrm>
          <a:prstGeom prst="rect">
            <a:avLst/>
          </a:prstGeom>
          <a:noFill/>
        </p:spPr>
        <p:txBody>
          <a:bodyPr wrap="square" rtlCol="0" anchor="ctr">
            <a:spAutoFit/>
          </a:bodyPr>
          <a:lstStyle/>
          <a:p>
            <a:r>
              <a:rPr lang="en-GB" sz="2800" b="0" i="0" dirty="0">
                <a:solidFill>
                  <a:srgbClr val="343541"/>
                </a:solidFill>
                <a:effectLst/>
                <a:latin typeface="Cambria" panose="02040503050406030204" pitchFamily="18" charset="0"/>
              </a:rPr>
              <a:t>Dealing with unexpected crises that affect business operations and activities</a:t>
            </a:r>
            <a:endParaRPr lang="ko-KR" altLang="en-US" sz="2800" dirty="0">
              <a:latin typeface="Cambria" panose="02040503050406030204" pitchFamily="18" charset="0"/>
              <a:cs typeface="Arial" pitchFamily="34" charset="0"/>
            </a:endParaRPr>
          </a:p>
        </p:txBody>
      </p:sp>
      <p:sp>
        <p:nvSpPr>
          <p:cNvPr id="3" name="TextBox 2">
            <a:extLst>
              <a:ext uri="{FF2B5EF4-FFF2-40B4-BE49-F238E27FC236}">
                <a16:creationId xmlns:a16="http://schemas.microsoft.com/office/drawing/2014/main" id="{18FD0B1F-2E91-42FF-9F35-CE1A27E12F41}"/>
              </a:ext>
            </a:extLst>
          </p:cNvPr>
          <p:cNvSpPr txBox="1"/>
          <p:nvPr/>
        </p:nvSpPr>
        <p:spPr>
          <a:xfrm>
            <a:off x="327437" y="1232255"/>
            <a:ext cx="6614485" cy="1754326"/>
          </a:xfrm>
          <a:prstGeom prst="rect">
            <a:avLst/>
          </a:prstGeom>
          <a:noFill/>
        </p:spPr>
        <p:txBody>
          <a:bodyPr wrap="square" rtlCol="0">
            <a:spAutoFit/>
          </a:bodyPr>
          <a:lstStyle/>
          <a:p>
            <a:pPr marL="285750" indent="-285750" algn="l">
              <a:buFont typeface="Arial" panose="020B0604020202020204" pitchFamily="34" charset="0"/>
              <a:buChar char="•"/>
            </a:pPr>
            <a:r>
              <a:rPr lang="en-GB" b="0" i="0" dirty="0">
                <a:solidFill>
                  <a:srgbClr val="374151"/>
                </a:solidFill>
                <a:effectLst/>
                <a:latin typeface="Cambria" panose="02040503050406030204" pitchFamily="18" charset="0"/>
              </a:rPr>
              <a:t>Unexpected crises can have a significant impact on business operations and activities.</a:t>
            </a:r>
          </a:p>
          <a:p>
            <a:pPr marL="285750" indent="-285750" algn="l">
              <a:buFont typeface="Arial" panose="020B0604020202020204" pitchFamily="34" charset="0"/>
              <a:buChar char="•"/>
            </a:pPr>
            <a:r>
              <a:rPr lang="en-GB" b="0" i="0" dirty="0">
                <a:solidFill>
                  <a:srgbClr val="374151"/>
                </a:solidFill>
                <a:effectLst/>
                <a:latin typeface="Cambria" panose="02040503050406030204" pitchFamily="18" charset="0"/>
              </a:rPr>
              <a:t>Here are some strategies that organizations can use to deal with unexpected crises:</a:t>
            </a:r>
          </a:p>
          <a:p>
            <a:pPr algn="l"/>
            <a:br>
              <a:rPr lang="en-GB" sz="1200" b="0" i="0" dirty="0">
                <a:solidFill>
                  <a:srgbClr val="374151"/>
                </a:solidFill>
                <a:effectLst/>
                <a:latin typeface="Cambria" panose="02040503050406030204" pitchFamily="18" charset="0"/>
              </a:rPr>
            </a:br>
            <a:endParaRPr lang="en-GB" sz="1200" b="0" i="0" dirty="0">
              <a:solidFill>
                <a:srgbClr val="374151"/>
              </a:solidFill>
              <a:effectLst/>
              <a:latin typeface="Cambria" panose="02040503050406030204" pitchFamily="18" charset="0"/>
            </a:endParaRPr>
          </a:p>
          <a:p>
            <a:endParaRPr lang="en-US" altLang="ko-KR" sz="1200" dirty="0">
              <a:latin typeface="Cambria" panose="02040503050406030204" pitchFamily="18" charset="0"/>
              <a:cs typeface="Arial" pitchFamily="34" charset="0"/>
            </a:endParaRPr>
          </a:p>
        </p:txBody>
      </p:sp>
      <p:sp>
        <p:nvSpPr>
          <p:cNvPr id="4" name="Oval 3">
            <a:extLst>
              <a:ext uri="{FF2B5EF4-FFF2-40B4-BE49-F238E27FC236}">
                <a16:creationId xmlns:a16="http://schemas.microsoft.com/office/drawing/2014/main" id="{F55C65F4-0BC1-431C-8F5D-E94EDC504392}"/>
              </a:ext>
            </a:extLst>
          </p:cNvPr>
          <p:cNvSpPr/>
          <p:nvPr/>
        </p:nvSpPr>
        <p:spPr>
          <a:xfrm>
            <a:off x="449217" y="2584507"/>
            <a:ext cx="430886" cy="430886"/>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latin typeface="Cambria" panose="02040503050406030204" pitchFamily="18" charset="0"/>
            </a:endParaRPr>
          </a:p>
        </p:txBody>
      </p:sp>
      <p:sp>
        <p:nvSpPr>
          <p:cNvPr id="6" name="TextBox 5">
            <a:extLst>
              <a:ext uri="{FF2B5EF4-FFF2-40B4-BE49-F238E27FC236}">
                <a16:creationId xmlns:a16="http://schemas.microsoft.com/office/drawing/2014/main" id="{975E4A8D-4F88-4C4F-8133-9BE97CED2EDB}"/>
              </a:ext>
            </a:extLst>
          </p:cNvPr>
          <p:cNvSpPr txBox="1"/>
          <p:nvPr/>
        </p:nvSpPr>
        <p:spPr>
          <a:xfrm>
            <a:off x="544470" y="2692228"/>
            <a:ext cx="199749" cy="215444"/>
          </a:xfrm>
          <a:prstGeom prst="rect">
            <a:avLst/>
          </a:prstGeom>
          <a:noFill/>
        </p:spPr>
        <p:txBody>
          <a:bodyPr wrap="square" tIns="0" bIns="0" rtlCol="0" anchor="ctr">
            <a:spAutoFit/>
          </a:bodyPr>
          <a:lstStyle/>
          <a:p>
            <a:pPr algn="ctr"/>
            <a:r>
              <a:rPr lang="en-US" altLang="ko-KR" sz="1400" b="1" dirty="0">
                <a:solidFill>
                  <a:schemeClr val="bg1"/>
                </a:solidFill>
                <a:latin typeface="Cambria" panose="02040503050406030204" pitchFamily="18" charset="0"/>
                <a:cs typeface="Arial" pitchFamily="34" charset="0"/>
              </a:rPr>
              <a:t>1</a:t>
            </a:r>
          </a:p>
        </p:txBody>
      </p:sp>
      <p:sp>
        <p:nvSpPr>
          <p:cNvPr id="7" name="Oval 6">
            <a:extLst>
              <a:ext uri="{FF2B5EF4-FFF2-40B4-BE49-F238E27FC236}">
                <a16:creationId xmlns:a16="http://schemas.microsoft.com/office/drawing/2014/main" id="{2D89EF14-63BF-4833-B86C-BF655C1C6D96}"/>
              </a:ext>
            </a:extLst>
          </p:cNvPr>
          <p:cNvSpPr/>
          <p:nvPr/>
        </p:nvSpPr>
        <p:spPr>
          <a:xfrm>
            <a:off x="459054" y="3875615"/>
            <a:ext cx="430886" cy="430886"/>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latin typeface="Cambria" panose="02040503050406030204" pitchFamily="18" charset="0"/>
            </a:endParaRPr>
          </a:p>
        </p:txBody>
      </p:sp>
      <p:sp>
        <p:nvSpPr>
          <p:cNvPr id="9" name="TextBox 8">
            <a:extLst>
              <a:ext uri="{FF2B5EF4-FFF2-40B4-BE49-F238E27FC236}">
                <a16:creationId xmlns:a16="http://schemas.microsoft.com/office/drawing/2014/main" id="{45450CB6-40BB-4C44-BC98-748704DF1E5D}"/>
              </a:ext>
            </a:extLst>
          </p:cNvPr>
          <p:cNvSpPr txBox="1"/>
          <p:nvPr/>
        </p:nvSpPr>
        <p:spPr>
          <a:xfrm>
            <a:off x="564785" y="3998852"/>
            <a:ext cx="199749" cy="215444"/>
          </a:xfrm>
          <a:prstGeom prst="rect">
            <a:avLst/>
          </a:prstGeom>
          <a:noFill/>
        </p:spPr>
        <p:txBody>
          <a:bodyPr wrap="square" tIns="0" bIns="0" rtlCol="0" anchor="ctr">
            <a:spAutoFit/>
          </a:bodyPr>
          <a:lstStyle/>
          <a:p>
            <a:pPr algn="ctr"/>
            <a:r>
              <a:rPr lang="en-US" altLang="ko-KR" sz="1400" b="1" dirty="0">
                <a:solidFill>
                  <a:schemeClr val="bg1"/>
                </a:solidFill>
                <a:latin typeface="Cambria" panose="02040503050406030204" pitchFamily="18" charset="0"/>
                <a:cs typeface="Arial" pitchFamily="34" charset="0"/>
              </a:rPr>
              <a:t>2</a:t>
            </a:r>
          </a:p>
        </p:txBody>
      </p:sp>
      <p:sp>
        <p:nvSpPr>
          <p:cNvPr id="10" name="Oval 9">
            <a:extLst>
              <a:ext uri="{FF2B5EF4-FFF2-40B4-BE49-F238E27FC236}">
                <a16:creationId xmlns:a16="http://schemas.microsoft.com/office/drawing/2014/main" id="{C37CBE34-A8EB-4A03-826F-BED437FD22F5}"/>
              </a:ext>
            </a:extLst>
          </p:cNvPr>
          <p:cNvSpPr/>
          <p:nvPr/>
        </p:nvSpPr>
        <p:spPr>
          <a:xfrm>
            <a:off x="465994" y="4906688"/>
            <a:ext cx="430886" cy="430886"/>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latin typeface="Cambria" panose="02040503050406030204" pitchFamily="18" charset="0"/>
            </a:endParaRPr>
          </a:p>
        </p:txBody>
      </p:sp>
      <p:sp>
        <p:nvSpPr>
          <p:cNvPr id="12" name="TextBox 11">
            <a:extLst>
              <a:ext uri="{FF2B5EF4-FFF2-40B4-BE49-F238E27FC236}">
                <a16:creationId xmlns:a16="http://schemas.microsoft.com/office/drawing/2014/main" id="{4C11C389-3626-435D-8E6C-716F5CAB54B9}"/>
              </a:ext>
            </a:extLst>
          </p:cNvPr>
          <p:cNvSpPr txBox="1"/>
          <p:nvPr/>
        </p:nvSpPr>
        <p:spPr>
          <a:xfrm>
            <a:off x="581562" y="5014409"/>
            <a:ext cx="199749" cy="215444"/>
          </a:xfrm>
          <a:prstGeom prst="rect">
            <a:avLst/>
          </a:prstGeom>
          <a:noFill/>
        </p:spPr>
        <p:txBody>
          <a:bodyPr wrap="square" tIns="0" bIns="0" rtlCol="0" anchor="ctr">
            <a:spAutoFit/>
          </a:bodyPr>
          <a:lstStyle/>
          <a:p>
            <a:pPr algn="ctr"/>
            <a:r>
              <a:rPr lang="en-US" altLang="ko-KR" sz="1400" b="1" dirty="0">
                <a:solidFill>
                  <a:schemeClr val="bg1"/>
                </a:solidFill>
                <a:latin typeface="Cambria" panose="02040503050406030204" pitchFamily="18" charset="0"/>
                <a:cs typeface="Arial" pitchFamily="34" charset="0"/>
              </a:rPr>
              <a:t>3</a:t>
            </a:r>
          </a:p>
        </p:txBody>
      </p:sp>
      <p:sp>
        <p:nvSpPr>
          <p:cNvPr id="18" name="TextBox 17">
            <a:extLst>
              <a:ext uri="{FF2B5EF4-FFF2-40B4-BE49-F238E27FC236}">
                <a16:creationId xmlns:a16="http://schemas.microsoft.com/office/drawing/2014/main" id="{7C622699-9400-D24D-A8CA-E37278E9A8A1}"/>
              </a:ext>
            </a:extLst>
          </p:cNvPr>
          <p:cNvSpPr txBox="1"/>
          <p:nvPr/>
        </p:nvSpPr>
        <p:spPr>
          <a:xfrm>
            <a:off x="834345" y="2463184"/>
            <a:ext cx="6153336" cy="1231106"/>
          </a:xfrm>
          <a:prstGeom prst="rect">
            <a:avLst/>
          </a:prstGeom>
          <a:noFill/>
        </p:spPr>
        <p:txBody>
          <a:bodyPr wrap="square">
            <a:spAutoFit/>
          </a:bodyPr>
          <a:lstStyle/>
          <a:p>
            <a:r>
              <a:rPr lang="en-GB" sz="2000" b="1" i="0" dirty="0">
                <a:solidFill>
                  <a:srgbClr val="374151"/>
                </a:solidFill>
                <a:effectLst/>
                <a:latin typeface="Cambria" panose="02040503050406030204" pitchFamily="18" charset="0"/>
              </a:rPr>
              <a:t>Develop a crisis management plan: </a:t>
            </a:r>
          </a:p>
          <a:p>
            <a:r>
              <a:rPr lang="en-GB" b="0" i="0" dirty="0">
                <a:solidFill>
                  <a:srgbClr val="374151"/>
                </a:solidFill>
                <a:effectLst/>
                <a:latin typeface="Cambria" panose="02040503050406030204" pitchFamily="18" charset="0"/>
              </a:rPr>
              <a:t>Organizations should develop a crisis management plan that outlines the roles and responsibilities of key stakeholders, communication protocols and contingency plans.</a:t>
            </a:r>
            <a:endParaRPr lang="en-PK" dirty="0">
              <a:latin typeface="Cambria" panose="02040503050406030204" pitchFamily="18" charset="0"/>
            </a:endParaRPr>
          </a:p>
        </p:txBody>
      </p:sp>
      <p:sp>
        <p:nvSpPr>
          <p:cNvPr id="19" name="TextBox 18">
            <a:extLst>
              <a:ext uri="{FF2B5EF4-FFF2-40B4-BE49-F238E27FC236}">
                <a16:creationId xmlns:a16="http://schemas.microsoft.com/office/drawing/2014/main" id="{DD9E59C1-D8AD-D845-9E3A-AA9446FE8064}"/>
              </a:ext>
            </a:extLst>
          </p:cNvPr>
          <p:cNvSpPr txBox="1"/>
          <p:nvPr/>
        </p:nvSpPr>
        <p:spPr>
          <a:xfrm>
            <a:off x="904154" y="3756431"/>
            <a:ext cx="4821382" cy="1231106"/>
          </a:xfrm>
          <a:prstGeom prst="rect">
            <a:avLst/>
          </a:prstGeom>
          <a:noFill/>
        </p:spPr>
        <p:txBody>
          <a:bodyPr wrap="square" rtlCol="0">
            <a:spAutoFit/>
          </a:bodyPr>
          <a:lstStyle/>
          <a:p>
            <a:r>
              <a:rPr lang="en-GB" sz="2000" b="1" i="0" dirty="0">
                <a:solidFill>
                  <a:srgbClr val="374151"/>
                </a:solidFill>
                <a:effectLst/>
                <a:latin typeface="Cambria" panose="02040503050406030204" pitchFamily="18" charset="0"/>
              </a:rPr>
              <a:t>Identify and assess risks: </a:t>
            </a:r>
          </a:p>
          <a:p>
            <a:r>
              <a:rPr lang="en-GB" b="0" i="0" dirty="0">
                <a:solidFill>
                  <a:srgbClr val="374151"/>
                </a:solidFill>
                <a:effectLst/>
                <a:latin typeface="Cambria" panose="02040503050406030204" pitchFamily="18" charset="0"/>
              </a:rPr>
              <a:t>Organizations should regularly assess their operations and activities to identify potential risks and vulnerabilities.</a:t>
            </a:r>
            <a:endParaRPr lang="en-PK" dirty="0">
              <a:latin typeface="Cambria" panose="02040503050406030204" pitchFamily="18" charset="0"/>
            </a:endParaRPr>
          </a:p>
        </p:txBody>
      </p:sp>
      <p:sp>
        <p:nvSpPr>
          <p:cNvPr id="22" name="TextBox 21">
            <a:extLst>
              <a:ext uri="{FF2B5EF4-FFF2-40B4-BE49-F238E27FC236}">
                <a16:creationId xmlns:a16="http://schemas.microsoft.com/office/drawing/2014/main" id="{3BA9837F-4357-734D-880F-1AC2ABFF8F19}"/>
              </a:ext>
            </a:extLst>
          </p:cNvPr>
          <p:cNvSpPr txBox="1"/>
          <p:nvPr/>
        </p:nvSpPr>
        <p:spPr>
          <a:xfrm>
            <a:off x="880103" y="4863255"/>
            <a:ext cx="4845433" cy="1508105"/>
          </a:xfrm>
          <a:prstGeom prst="rect">
            <a:avLst/>
          </a:prstGeom>
          <a:noFill/>
        </p:spPr>
        <p:txBody>
          <a:bodyPr wrap="square">
            <a:spAutoFit/>
          </a:bodyPr>
          <a:lstStyle/>
          <a:p>
            <a:r>
              <a:rPr lang="en-GB" sz="2000" b="1" i="0" dirty="0">
                <a:solidFill>
                  <a:srgbClr val="374151"/>
                </a:solidFill>
                <a:effectLst/>
                <a:latin typeface="Cambria" panose="02040503050406030204" pitchFamily="18" charset="0"/>
              </a:rPr>
              <a:t>Communicate effectively:</a:t>
            </a:r>
          </a:p>
          <a:p>
            <a:r>
              <a:rPr lang="en-GB" b="0" i="0" dirty="0">
                <a:solidFill>
                  <a:srgbClr val="374151"/>
                </a:solidFill>
                <a:effectLst/>
                <a:latin typeface="Cambria" panose="02040503050406030204" pitchFamily="18" charset="0"/>
              </a:rPr>
              <a:t> Effective communication is essential during a crisis. Organizations should communicate quickly, clearly, and frequently with employees, customers, suppliers, and other stakeholders. </a:t>
            </a:r>
            <a:endParaRPr lang="en-PK" dirty="0">
              <a:latin typeface="Cambria" panose="02040503050406030204" pitchFamily="18" charset="0"/>
            </a:endParaRPr>
          </a:p>
        </p:txBody>
      </p:sp>
    </p:spTree>
    <p:extLst>
      <p:ext uri="{BB962C8B-B14F-4D97-AF65-F5344CB8AC3E}">
        <p14:creationId xmlns:p14="http://schemas.microsoft.com/office/powerpoint/2010/main" val="153712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EE65FD-5EC2-034D-AE01-7EB922072470}"/>
              </a:ext>
            </a:extLst>
          </p:cNvPr>
          <p:cNvSpPr txBox="1"/>
          <p:nvPr/>
        </p:nvSpPr>
        <p:spPr>
          <a:xfrm>
            <a:off x="4572000" y="0"/>
            <a:ext cx="4433454" cy="584775"/>
          </a:xfrm>
          <a:prstGeom prst="rect">
            <a:avLst/>
          </a:prstGeom>
          <a:noFill/>
        </p:spPr>
        <p:txBody>
          <a:bodyPr wrap="square" rtlCol="0">
            <a:spAutoFit/>
          </a:bodyPr>
          <a:lstStyle/>
          <a:p>
            <a:r>
              <a:rPr lang="en-PK" sz="3200" b="1" dirty="0">
                <a:latin typeface="Cambria" panose="02040503050406030204" pitchFamily="18" charset="0"/>
              </a:rPr>
              <a:t>Summary</a:t>
            </a:r>
          </a:p>
        </p:txBody>
      </p:sp>
      <p:pic>
        <p:nvPicPr>
          <p:cNvPr id="8" name="Picture 7">
            <a:extLst>
              <a:ext uri="{FF2B5EF4-FFF2-40B4-BE49-F238E27FC236}">
                <a16:creationId xmlns:a16="http://schemas.microsoft.com/office/drawing/2014/main" id="{1265F0ED-C56D-8E42-B705-964045300A99}"/>
              </a:ext>
            </a:extLst>
          </p:cNvPr>
          <p:cNvPicPr>
            <a:picLocks noChangeAspect="1"/>
          </p:cNvPicPr>
          <p:nvPr/>
        </p:nvPicPr>
        <p:blipFill rotWithShape="1">
          <a:blip r:embed="rId2">
            <a:alphaModFix amt="35000"/>
          </a:blip>
          <a:srcRect t="11718" b="11589"/>
          <a:stretch/>
        </p:blipFill>
        <p:spPr>
          <a:xfrm>
            <a:off x="2957946" y="1598366"/>
            <a:ext cx="7349836" cy="5259634"/>
          </a:xfrm>
          <a:prstGeom prst="rect">
            <a:avLst/>
          </a:prstGeom>
        </p:spPr>
      </p:pic>
      <p:sp>
        <p:nvSpPr>
          <p:cNvPr id="21" name="TextBox 20">
            <a:extLst>
              <a:ext uri="{FF2B5EF4-FFF2-40B4-BE49-F238E27FC236}">
                <a16:creationId xmlns:a16="http://schemas.microsoft.com/office/drawing/2014/main" id="{654EDAC9-D165-BB4B-868E-79EFD7AFEDEC}"/>
              </a:ext>
            </a:extLst>
          </p:cNvPr>
          <p:cNvSpPr txBox="1"/>
          <p:nvPr/>
        </p:nvSpPr>
        <p:spPr>
          <a:xfrm>
            <a:off x="152400" y="584775"/>
            <a:ext cx="11887200" cy="6063198"/>
          </a:xfrm>
          <a:prstGeom prst="rect">
            <a:avLst/>
          </a:prstGeom>
          <a:noFill/>
        </p:spPr>
        <p:txBody>
          <a:bodyPr wrap="square">
            <a:spAutoFit/>
          </a:bodyPr>
          <a:lstStyle/>
          <a:p>
            <a:pPr marL="457200" indent="-457200">
              <a:buFont typeface="Arial" panose="020B0604020202020204" pitchFamily="34" charset="0"/>
              <a:buChar char="•"/>
            </a:pPr>
            <a:r>
              <a:rPr lang="en-GB" sz="2000" dirty="0">
                <a:solidFill>
                  <a:srgbClr val="374151"/>
                </a:solidFill>
                <a:latin typeface="Cambria" panose="02040503050406030204" pitchFamily="18" charset="0"/>
              </a:rPr>
              <a:t>T</a:t>
            </a:r>
            <a:r>
              <a:rPr lang="en-GB" sz="2000" b="0" i="0" dirty="0">
                <a:solidFill>
                  <a:srgbClr val="374151"/>
                </a:solidFill>
                <a:effectLst/>
                <a:latin typeface="Cambria" panose="02040503050406030204" pitchFamily="18" charset="0"/>
              </a:rPr>
              <a:t>he macro environment can have both positive and negative impacts on business operations.</a:t>
            </a:r>
          </a:p>
          <a:p>
            <a:pPr marL="457200" indent="-457200">
              <a:buFont typeface="Arial" panose="020B0604020202020204" pitchFamily="34" charset="0"/>
              <a:buChar char="•"/>
            </a:pPr>
            <a:r>
              <a:rPr lang="en-GB" sz="2000" b="0" i="0" dirty="0">
                <a:solidFill>
                  <a:srgbClr val="374151"/>
                </a:solidFill>
                <a:effectLst/>
                <a:latin typeface="Cambria" panose="02040503050406030204" pitchFamily="18" charset="0"/>
              </a:rPr>
              <a:t> Businesses that are able to adapt to changing market conditions and prioritize values such as sustainability, diversity, and inclusion are more likely to thrive in the long term. </a:t>
            </a:r>
          </a:p>
          <a:p>
            <a:pPr marL="457200" indent="-457200">
              <a:buFont typeface="Arial" panose="020B0604020202020204" pitchFamily="34" charset="0"/>
              <a:buChar char="•"/>
            </a:pPr>
            <a:r>
              <a:rPr lang="en-GB" sz="2000" b="0" i="0" dirty="0">
                <a:solidFill>
                  <a:srgbClr val="374151"/>
                </a:solidFill>
                <a:effectLst/>
                <a:latin typeface="Cambria" panose="02040503050406030204" pitchFamily="18" charset="0"/>
              </a:rPr>
              <a:t>However, businesses that are unable to adapt to changing market conditions or that are impacted by political instability and trade conflicts may struggle to maintain their operations.</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Positive Impact:</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 Increased Focus on Sustainability</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The growing concern for environmental sustainability has led to a positive impact on businesses. For example, companies such as Tesla have capitalized on the increased demand for electric vehicles, with their sales soaring in recent years.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Other companies, such as Patagonia, have built their brand around sustainability and environmental responsibility, appealing to consumers who prioritize these values.</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Negative Impact: COVID-19 Pandemic</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The COVID-19 pandemic has had a significant negative impact on businesses around the world.</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 The pandemic has disrupted global supply chains, forced businesses to shut down, and resulted in significant job losses.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Many businesses have struggled to adapt to the new reality of remote work, and many small businesses have been forced to close permanently.</a:t>
            </a:r>
          </a:p>
          <a:p>
            <a:pPr marL="457200" indent="-457200">
              <a:buFont typeface="Arial" panose="020B0604020202020204" pitchFamily="34" charset="0"/>
              <a:buChar char="•"/>
            </a:pPr>
            <a:endParaRPr lang="en-PK" sz="2800" dirty="0"/>
          </a:p>
        </p:txBody>
      </p:sp>
    </p:spTree>
    <p:extLst>
      <p:ext uri="{BB962C8B-B14F-4D97-AF65-F5344CB8AC3E}">
        <p14:creationId xmlns:p14="http://schemas.microsoft.com/office/powerpoint/2010/main" val="1487510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691C40-340A-44BC-A6B3-C3A20A9ED913}"/>
              </a:ext>
            </a:extLst>
          </p:cNvPr>
          <p:cNvSpPr txBox="1"/>
          <p:nvPr/>
        </p:nvSpPr>
        <p:spPr>
          <a:xfrm>
            <a:off x="0" y="2931395"/>
            <a:ext cx="12192000" cy="995209"/>
          </a:xfrm>
          <a:prstGeom prst="rect">
            <a:avLst/>
          </a:prstGeom>
          <a:noFill/>
        </p:spPr>
        <p:txBody>
          <a:bodyPr wrap="square" rtlCol="0" anchor="ctr">
            <a:spAutoFit/>
          </a:bodyPr>
          <a:lstStyle/>
          <a:p>
            <a:pPr algn="ctr"/>
            <a:r>
              <a:rPr lang="en-US" altLang="ko-KR" sz="5867" dirty="0">
                <a:latin typeface="Cambria" panose="02040503050406030204" pitchFamily="18" charset="0"/>
                <a:cs typeface="Arial" pitchFamily="34" charset="0"/>
              </a:rPr>
              <a:t>Thank You</a:t>
            </a:r>
            <a:endParaRPr lang="ko-KR" altLang="en-US" sz="5867" dirty="0">
              <a:latin typeface="Cambria" panose="02040503050406030204" pitchFamily="18" charset="0"/>
              <a:cs typeface="Arial" pitchFamily="34" charset="0"/>
            </a:endParaRPr>
          </a:p>
        </p:txBody>
      </p:sp>
      <p:grpSp>
        <p:nvGrpSpPr>
          <p:cNvPr id="6" name="Group 5">
            <a:extLst>
              <a:ext uri="{FF2B5EF4-FFF2-40B4-BE49-F238E27FC236}">
                <a16:creationId xmlns:a16="http://schemas.microsoft.com/office/drawing/2014/main" id="{9812EDF3-E168-49DC-A49E-27CF29EB42E0}"/>
              </a:ext>
            </a:extLst>
          </p:cNvPr>
          <p:cNvGrpSpPr/>
          <p:nvPr/>
        </p:nvGrpSpPr>
        <p:grpSpPr>
          <a:xfrm>
            <a:off x="3946357" y="5510463"/>
            <a:ext cx="4299285" cy="168443"/>
            <a:chOff x="4379494" y="697832"/>
            <a:chExt cx="2586787" cy="168442"/>
          </a:xfrm>
        </p:grpSpPr>
        <p:sp>
          <p:nvSpPr>
            <p:cNvPr id="7" name="Rectangle 6">
              <a:extLst>
                <a:ext uri="{FF2B5EF4-FFF2-40B4-BE49-F238E27FC236}">
                  <a16:creationId xmlns:a16="http://schemas.microsoft.com/office/drawing/2014/main" id="{3F767531-894C-425E-9CA6-D4172F89F94B}"/>
                </a:ext>
              </a:extLst>
            </p:cNvPr>
            <p:cNvSpPr/>
            <p:nvPr/>
          </p:nvSpPr>
          <p:spPr>
            <a:xfrm>
              <a:off x="4379494" y="697832"/>
              <a:ext cx="517358" cy="168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7">
              <a:extLst>
                <a:ext uri="{FF2B5EF4-FFF2-40B4-BE49-F238E27FC236}">
                  <a16:creationId xmlns:a16="http://schemas.microsoft.com/office/drawing/2014/main" id="{A9E3A134-D099-4FAD-9FBB-4D1F0922B3B4}"/>
                </a:ext>
              </a:extLst>
            </p:cNvPr>
            <p:cNvSpPr/>
            <p:nvPr/>
          </p:nvSpPr>
          <p:spPr>
            <a:xfrm>
              <a:off x="4896852" y="697832"/>
              <a:ext cx="517358" cy="168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a:extLst>
                <a:ext uri="{FF2B5EF4-FFF2-40B4-BE49-F238E27FC236}">
                  <a16:creationId xmlns:a16="http://schemas.microsoft.com/office/drawing/2014/main" id="{83967F72-C6EE-48D5-AD69-A4980E6C5C0A}"/>
                </a:ext>
              </a:extLst>
            </p:cNvPr>
            <p:cNvSpPr/>
            <p:nvPr/>
          </p:nvSpPr>
          <p:spPr>
            <a:xfrm>
              <a:off x="5414209" y="697832"/>
              <a:ext cx="517358" cy="1684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ectangle 9">
              <a:extLst>
                <a:ext uri="{FF2B5EF4-FFF2-40B4-BE49-F238E27FC236}">
                  <a16:creationId xmlns:a16="http://schemas.microsoft.com/office/drawing/2014/main" id="{B5D3D720-17FA-471D-BD9D-1C00F240131D}"/>
                </a:ext>
              </a:extLst>
            </p:cNvPr>
            <p:cNvSpPr/>
            <p:nvPr/>
          </p:nvSpPr>
          <p:spPr>
            <a:xfrm>
              <a:off x="5931566" y="697832"/>
              <a:ext cx="517358" cy="1684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ectangle 10">
              <a:extLst>
                <a:ext uri="{FF2B5EF4-FFF2-40B4-BE49-F238E27FC236}">
                  <a16:creationId xmlns:a16="http://schemas.microsoft.com/office/drawing/2014/main" id="{F74DE5C2-7679-49C0-9969-B89B2D99010B}"/>
                </a:ext>
              </a:extLst>
            </p:cNvPr>
            <p:cNvSpPr/>
            <p:nvPr/>
          </p:nvSpPr>
          <p:spPr>
            <a:xfrm>
              <a:off x="6448923" y="697832"/>
              <a:ext cx="517358" cy="1684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2582224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4458249-4BFB-4EF0-A830-9CC2A8BDB284}"/>
              </a:ext>
            </a:extLst>
          </p:cNvPr>
          <p:cNvSpPr>
            <a:spLocks noGrp="1"/>
          </p:cNvSpPr>
          <p:nvPr>
            <p:ph type="body" sz="quarter" idx="15"/>
          </p:nvPr>
        </p:nvSpPr>
        <p:spPr/>
        <p:txBody>
          <a:bodyPr/>
          <a:lstStyle/>
          <a:p>
            <a:r>
              <a:rPr lang="en-US" sz="6000" dirty="0">
                <a:solidFill>
                  <a:srgbClr val="77C45B"/>
                </a:solidFill>
                <a:latin typeface="Cambria" panose="02040503050406030204" pitchFamily="18" charset="0"/>
              </a:rPr>
              <a:t>Key</a:t>
            </a:r>
            <a:r>
              <a:rPr lang="en-US" sz="6000" dirty="0">
                <a:latin typeface="Cambria" panose="02040503050406030204" pitchFamily="18" charset="0"/>
              </a:rPr>
              <a:t> </a:t>
            </a:r>
            <a:r>
              <a:rPr lang="en-US" sz="6000" dirty="0">
                <a:solidFill>
                  <a:srgbClr val="59BE8A"/>
                </a:solidFill>
                <a:latin typeface="Cambria" panose="02040503050406030204" pitchFamily="18" charset="0"/>
              </a:rPr>
              <a:t>Learn</a:t>
            </a:r>
            <a:r>
              <a:rPr lang="en-US" sz="6000" dirty="0">
                <a:solidFill>
                  <a:srgbClr val="51B3B5"/>
                </a:solidFill>
                <a:latin typeface="Cambria" panose="02040503050406030204" pitchFamily="18" charset="0"/>
              </a:rPr>
              <a:t>ing</a:t>
            </a:r>
          </a:p>
        </p:txBody>
      </p:sp>
      <p:sp>
        <p:nvSpPr>
          <p:cNvPr id="20" name="Text Placeholder 3">
            <a:extLst>
              <a:ext uri="{FF2B5EF4-FFF2-40B4-BE49-F238E27FC236}">
                <a16:creationId xmlns:a16="http://schemas.microsoft.com/office/drawing/2014/main" id="{04D4CB6F-5388-4571-90A2-6D3B4E62B1A4}"/>
              </a:ext>
            </a:extLst>
          </p:cNvPr>
          <p:cNvSpPr txBox="1">
            <a:spLocks/>
          </p:cNvSpPr>
          <p:nvPr/>
        </p:nvSpPr>
        <p:spPr>
          <a:xfrm>
            <a:off x="-194921" y="4328308"/>
            <a:ext cx="4559103" cy="1008801"/>
          </a:xfrm>
          <a:prstGeom prst="rect">
            <a:avLst/>
          </a:prstGeom>
        </p:spPr>
        <p:txBody>
          <a:bodyPr/>
          <a:lstStyle>
            <a:lvl1pPr marL="0" indent="0" algn="ctr" defTabSz="914400" rtl="0" eaLnBrk="1" latinLnBrk="1" hangingPunct="1">
              <a:spcBef>
                <a:spcPct val="20000"/>
              </a:spcBef>
              <a:buFont typeface="Arial" pitchFamily="34" charset="0"/>
              <a:buNone/>
              <a:defRPr sz="1400" b="1" kern="1200" baseline="0">
                <a:solidFill>
                  <a:schemeClr val="accent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GB" sz="2000" i="1" dirty="0">
                <a:effectLst/>
                <a:latin typeface="Cambria" panose="02040503050406030204" pitchFamily="18" charset="0"/>
              </a:rPr>
              <a:t>The context of the macro environment </a:t>
            </a:r>
            <a:endParaRPr lang="en-GB" sz="1600" dirty="0">
              <a:latin typeface="Cambria" panose="02040503050406030204" pitchFamily="18" charset="0"/>
            </a:endParaRPr>
          </a:p>
          <a:p>
            <a:endParaRPr lang="en-US" altLang="ko-KR" dirty="0">
              <a:latin typeface="Cambria" panose="02040503050406030204" pitchFamily="18" charset="0"/>
              <a:cs typeface="Arial" pitchFamily="34" charset="0"/>
            </a:endParaRPr>
          </a:p>
        </p:txBody>
      </p:sp>
      <p:sp>
        <p:nvSpPr>
          <p:cNvPr id="23" name="Text Placeholder 6">
            <a:extLst>
              <a:ext uri="{FF2B5EF4-FFF2-40B4-BE49-F238E27FC236}">
                <a16:creationId xmlns:a16="http://schemas.microsoft.com/office/drawing/2014/main" id="{DB7F044F-2FA2-4863-83B4-1D24851B13A1}"/>
              </a:ext>
            </a:extLst>
          </p:cNvPr>
          <p:cNvSpPr txBox="1">
            <a:spLocks/>
          </p:cNvSpPr>
          <p:nvPr/>
        </p:nvSpPr>
        <p:spPr>
          <a:xfrm>
            <a:off x="2534756" y="1554289"/>
            <a:ext cx="7859087" cy="828000"/>
          </a:xfrm>
          <a:prstGeom prst="rect">
            <a:avLst/>
          </a:prstGeom>
        </p:spPr>
        <p:txBody>
          <a:bodyPr/>
          <a:lstStyle>
            <a:lvl1pPr marL="0" indent="0" algn="ctr" defTabSz="914400" rtl="0" eaLnBrk="1" latinLnBrk="1" hangingPunct="1">
              <a:spcBef>
                <a:spcPct val="20000"/>
              </a:spcBef>
              <a:buFont typeface="Arial" pitchFamily="34" charset="0"/>
              <a:buNone/>
              <a:defRPr sz="1400" b="1" kern="1200" baseline="0">
                <a:solidFill>
                  <a:schemeClr val="accent2"/>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GB" sz="2000" i="1" dirty="0">
                <a:effectLst/>
                <a:latin typeface="Cambria" panose="02040503050406030204" pitchFamily="18" charset="0"/>
              </a:rPr>
              <a:t>The macro factors that influence and impact on business activities</a:t>
            </a:r>
            <a:endParaRPr lang="en-GB" sz="1600" dirty="0">
              <a:latin typeface="Cambria" panose="02040503050406030204" pitchFamily="18" charset="0"/>
            </a:endParaRPr>
          </a:p>
          <a:p>
            <a:endParaRPr lang="en-US" altLang="ko-KR" dirty="0">
              <a:latin typeface="Cambria" panose="02040503050406030204" pitchFamily="18" charset="0"/>
              <a:cs typeface="Arial" pitchFamily="34" charset="0"/>
            </a:endParaRPr>
          </a:p>
        </p:txBody>
      </p:sp>
      <p:pic>
        <p:nvPicPr>
          <p:cNvPr id="11" name="Picture Placeholder 10">
            <a:extLst>
              <a:ext uri="{FF2B5EF4-FFF2-40B4-BE49-F238E27FC236}">
                <a16:creationId xmlns:a16="http://schemas.microsoft.com/office/drawing/2014/main" id="{813A6F5C-5CCE-D94E-A947-2CD58C090DDC}"/>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l="303" r="303"/>
          <a:stretch>
            <a:fillRect/>
          </a:stretch>
        </p:blipFill>
        <p:spPr>
          <a:xfrm>
            <a:off x="1160463" y="2260600"/>
            <a:ext cx="1871662" cy="1873250"/>
          </a:xfrm>
        </p:spPr>
      </p:pic>
      <p:pic>
        <p:nvPicPr>
          <p:cNvPr id="15" name="Picture Placeholder 14">
            <a:extLst>
              <a:ext uri="{FF2B5EF4-FFF2-40B4-BE49-F238E27FC236}">
                <a16:creationId xmlns:a16="http://schemas.microsoft.com/office/drawing/2014/main" id="{F6A29487-92F1-EC48-A877-264434198449}"/>
              </a:ext>
            </a:extLst>
          </p:cNvPr>
          <p:cNvPicPr>
            <a:picLocks noGrp="1" noChangeAspect="1"/>
          </p:cNvPicPr>
          <p:nvPr>
            <p:ph type="pic" idx="12"/>
          </p:nvPr>
        </p:nvPicPr>
        <p:blipFill>
          <a:blip r:embed="rId3">
            <a:extLst>
              <a:ext uri="{28A0092B-C50C-407E-A947-70E740481C1C}">
                <a14:useLocalDpi xmlns:a14="http://schemas.microsoft.com/office/drawing/2010/main" val="0"/>
              </a:ext>
            </a:extLst>
          </a:blip>
          <a:srcRect l="16667" r="16667"/>
          <a:stretch>
            <a:fillRect/>
          </a:stretch>
        </p:blipFill>
        <p:spPr>
          <a:xfrm>
            <a:off x="5527675" y="2260600"/>
            <a:ext cx="1873250" cy="1873250"/>
          </a:xfrm>
        </p:spPr>
      </p:pic>
      <p:pic>
        <p:nvPicPr>
          <p:cNvPr id="17" name="Picture Placeholder 16">
            <a:extLst>
              <a:ext uri="{FF2B5EF4-FFF2-40B4-BE49-F238E27FC236}">
                <a16:creationId xmlns:a16="http://schemas.microsoft.com/office/drawing/2014/main" id="{4AA6D1DA-C1C2-BF48-BB94-5E7C0C624994}"/>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42" r="42"/>
          <a:stretch>
            <a:fillRect/>
          </a:stretch>
        </p:blipFill>
        <p:spPr>
          <a:xfrm>
            <a:off x="10025063" y="2260600"/>
            <a:ext cx="1871662" cy="1873250"/>
          </a:xfrm>
        </p:spPr>
      </p:pic>
      <p:sp>
        <p:nvSpPr>
          <p:cNvPr id="2" name="TextBox 1">
            <a:extLst>
              <a:ext uri="{FF2B5EF4-FFF2-40B4-BE49-F238E27FC236}">
                <a16:creationId xmlns:a16="http://schemas.microsoft.com/office/drawing/2014/main" id="{FEF7B78B-3509-CE48-8E30-AA393A711A9D}"/>
              </a:ext>
            </a:extLst>
          </p:cNvPr>
          <p:cNvSpPr txBox="1"/>
          <p:nvPr/>
        </p:nvSpPr>
        <p:spPr>
          <a:xfrm>
            <a:off x="9282546" y="4328308"/>
            <a:ext cx="3063211" cy="677108"/>
          </a:xfrm>
          <a:prstGeom prst="rect">
            <a:avLst/>
          </a:prstGeom>
          <a:noFill/>
        </p:spPr>
        <p:txBody>
          <a:bodyPr wrap="none" rtlCol="0">
            <a:spAutoFit/>
          </a:bodyPr>
          <a:lstStyle/>
          <a:p>
            <a:r>
              <a:rPr lang="en-GB" sz="2000" b="1" i="1" dirty="0">
                <a:solidFill>
                  <a:srgbClr val="51B3B5"/>
                </a:solidFill>
                <a:effectLst/>
                <a:latin typeface="Cambria" panose="02040503050406030204" pitchFamily="18" charset="0"/>
              </a:rPr>
              <a:t>Organisation operations </a:t>
            </a:r>
            <a:endParaRPr lang="en-GB" sz="2000" b="1" dirty="0">
              <a:solidFill>
                <a:srgbClr val="51B3B5"/>
              </a:solidFill>
              <a:latin typeface="Cambria" panose="02040503050406030204" pitchFamily="18" charset="0"/>
            </a:endParaRPr>
          </a:p>
          <a:p>
            <a:endParaRPr lang="en-PK" dirty="0">
              <a:latin typeface="Cambria" panose="02040503050406030204" pitchFamily="18" charset="0"/>
            </a:endParaRPr>
          </a:p>
        </p:txBody>
      </p:sp>
    </p:spTree>
    <p:extLst>
      <p:ext uri="{BB962C8B-B14F-4D97-AF65-F5344CB8AC3E}">
        <p14:creationId xmlns:p14="http://schemas.microsoft.com/office/powerpoint/2010/main" val="1495064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DFE3C7E-8758-4EAA-8D55-71C391129664}"/>
              </a:ext>
            </a:extLst>
          </p:cNvPr>
          <p:cNvSpPr/>
          <p:nvPr/>
        </p:nvSpPr>
        <p:spPr>
          <a:xfrm>
            <a:off x="3850105" y="469232"/>
            <a:ext cx="8341895" cy="5919536"/>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 name="TextBox 1"/>
          <p:cNvSpPr txBox="1"/>
          <p:nvPr/>
        </p:nvSpPr>
        <p:spPr>
          <a:xfrm>
            <a:off x="3850105" y="384282"/>
            <a:ext cx="8752154" cy="2400657"/>
          </a:xfrm>
          <a:prstGeom prst="rect">
            <a:avLst/>
          </a:prstGeom>
          <a:noFill/>
        </p:spPr>
        <p:txBody>
          <a:bodyPr wrap="square" rtlCol="0" anchor="ctr">
            <a:spAutoFit/>
          </a:bodyPr>
          <a:lstStyle/>
          <a:p>
            <a:r>
              <a:rPr lang="en-US" altLang="ko-KR" sz="4800" dirty="0">
                <a:cs typeface="Arial" pitchFamily="34" charset="0"/>
              </a:rPr>
              <a:t>What are </a:t>
            </a:r>
            <a:r>
              <a:rPr lang="en-GB" altLang="ko-KR" sz="4800" i="1" dirty="0">
                <a:latin typeface="OpenSans"/>
                <a:cs typeface="Arial" pitchFamily="34" charset="0"/>
              </a:rPr>
              <a:t>t</a:t>
            </a:r>
            <a:r>
              <a:rPr lang="en-GB" sz="4800" i="1" dirty="0">
                <a:effectLst/>
                <a:latin typeface="OpenSans"/>
              </a:rPr>
              <a:t>he context of the macro Environment </a:t>
            </a:r>
            <a:endParaRPr lang="en-GB" sz="4800" dirty="0"/>
          </a:p>
          <a:p>
            <a:endParaRPr lang="ko-KR" altLang="en-US" sz="5400" dirty="0">
              <a:cs typeface="Arial" pitchFamily="34" charset="0"/>
            </a:endParaRPr>
          </a:p>
        </p:txBody>
      </p:sp>
      <p:sp>
        <p:nvSpPr>
          <p:cNvPr id="3" name="TextBox 2">
            <a:extLst>
              <a:ext uri="{FF2B5EF4-FFF2-40B4-BE49-F238E27FC236}">
                <a16:creationId xmlns:a16="http://schemas.microsoft.com/office/drawing/2014/main" id="{EDF763D9-CBFB-C343-8E67-3490977185B0}"/>
              </a:ext>
            </a:extLst>
          </p:cNvPr>
          <p:cNvSpPr txBox="1"/>
          <p:nvPr/>
        </p:nvSpPr>
        <p:spPr>
          <a:xfrm>
            <a:off x="3850105" y="2090172"/>
            <a:ext cx="8229601" cy="2677656"/>
          </a:xfrm>
          <a:prstGeom prst="rect">
            <a:avLst/>
          </a:prstGeom>
          <a:noFill/>
        </p:spPr>
        <p:txBody>
          <a:bodyPr wrap="square" rtlCol="0">
            <a:spAutoFit/>
          </a:bodyPr>
          <a:lstStyle/>
          <a:p>
            <a:pPr marL="457200" indent="-457200">
              <a:buFont typeface="Arial" panose="020B0604020202020204" pitchFamily="34" charset="0"/>
              <a:buChar char="•"/>
            </a:pPr>
            <a:r>
              <a:rPr lang="en-GB" sz="2800" b="0" i="0" dirty="0">
                <a:solidFill>
                  <a:srgbClr val="202124"/>
                </a:solidFill>
                <a:effectLst/>
                <a:latin typeface="Cambria" panose="02040503050406030204" pitchFamily="18" charset="0"/>
              </a:rPr>
              <a:t>The macro-environment refers to the broader condition of an economy as opposed to specific markets. </a:t>
            </a:r>
          </a:p>
          <a:p>
            <a:pPr marL="457200" indent="-457200">
              <a:buFont typeface="Arial" panose="020B0604020202020204" pitchFamily="34" charset="0"/>
              <a:buChar char="•"/>
            </a:pPr>
            <a:r>
              <a:rPr lang="en-GB" sz="2800" b="0" i="0" dirty="0">
                <a:solidFill>
                  <a:srgbClr val="202124"/>
                </a:solidFill>
                <a:effectLst/>
                <a:latin typeface="Cambria" panose="02040503050406030204" pitchFamily="18" charset="0"/>
              </a:rPr>
              <a:t>The macro-environment can be affected by </a:t>
            </a:r>
            <a:r>
              <a:rPr lang="en-GB" sz="2800" b="0" i="0" dirty="0">
                <a:solidFill>
                  <a:srgbClr val="040C28"/>
                </a:solidFill>
                <a:effectLst/>
                <a:latin typeface="Cambria" panose="02040503050406030204" pitchFamily="18" charset="0"/>
              </a:rPr>
              <a:t>GDP, fiscal policy, monetary policy, inflation, employment rates, and consumer spending</a:t>
            </a:r>
            <a:r>
              <a:rPr lang="en-GB" sz="2800" b="0" i="0" dirty="0">
                <a:solidFill>
                  <a:srgbClr val="202124"/>
                </a:solidFill>
                <a:effectLst/>
                <a:latin typeface="Cambria" panose="02040503050406030204" pitchFamily="18" charset="0"/>
              </a:rPr>
              <a:t>.</a:t>
            </a:r>
            <a:endParaRPr lang="en-PK" sz="2800" dirty="0">
              <a:latin typeface="Cambria" panose="02040503050406030204" pitchFamily="18" charset="0"/>
            </a:endParaRPr>
          </a:p>
        </p:txBody>
      </p:sp>
    </p:spTree>
    <p:extLst>
      <p:ext uri="{BB962C8B-B14F-4D97-AF65-F5344CB8AC3E}">
        <p14:creationId xmlns:p14="http://schemas.microsoft.com/office/powerpoint/2010/main" val="534067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158D76A-1A2F-4738-8A39-9F7471114FB7}"/>
              </a:ext>
            </a:extLst>
          </p:cNvPr>
          <p:cNvSpPr/>
          <p:nvPr/>
        </p:nvSpPr>
        <p:spPr>
          <a:xfrm>
            <a:off x="0" y="0"/>
            <a:ext cx="3739794" cy="6873411"/>
          </a:xfrm>
          <a:prstGeom prst="rect">
            <a:avLst/>
          </a:prstGeom>
          <a:gradFill flip="none" rotWithShape="1">
            <a:gsLst>
              <a:gs pos="67000">
                <a:schemeClr val="accent3">
                  <a:alpha val="70000"/>
                </a:schemeClr>
              </a:gs>
              <a:gs pos="33000">
                <a:schemeClr val="accent2">
                  <a:alpha val="40000"/>
                </a:schemeClr>
              </a:gs>
              <a:gs pos="0">
                <a:schemeClr val="accent1">
                  <a:alpha val="20000"/>
                </a:schemeClr>
              </a:gs>
              <a:gs pos="100000">
                <a:schemeClr val="accent5">
                  <a:lumMod val="100000"/>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D22DAA3-1DEF-F34A-B993-7ABCAF7B0C87}"/>
              </a:ext>
            </a:extLst>
          </p:cNvPr>
          <p:cNvSpPr txBox="1"/>
          <p:nvPr/>
        </p:nvSpPr>
        <p:spPr>
          <a:xfrm>
            <a:off x="13388" y="27709"/>
            <a:ext cx="3739794" cy="6124754"/>
          </a:xfrm>
          <a:prstGeom prst="rect">
            <a:avLst/>
          </a:prstGeom>
          <a:noFill/>
        </p:spPr>
        <p:txBody>
          <a:bodyPr wrap="square" rtlCol="0">
            <a:spAutoFit/>
          </a:bodyPr>
          <a:lstStyle/>
          <a:p>
            <a:pPr algn="ctr"/>
            <a:r>
              <a:rPr lang="en-GB" sz="3200" b="1" i="0" dirty="0">
                <a:solidFill>
                  <a:srgbClr val="374151"/>
                </a:solidFill>
                <a:effectLst/>
                <a:latin typeface="Cambria" panose="02040503050406030204" pitchFamily="18" charset="0"/>
              </a:rPr>
              <a:t>Political factors</a:t>
            </a:r>
          </a:p>
          <a:p>
            <a:pPr marL="457200" indent="-457200" algn="ctr">
              <a:buFont typeface="Arial" panose="020B0604020202020204" pitchFamily="34" charset="0"/>
              <a:buChar char="•"/>
            </a:pPr>
            <a:endParaRPr lang="en-GB" sz="2400" b="1" dirty="0">
              <a:solidFill>
                <a:srgbClr val="374151"/>
              </a:solidFill>
              <a:latin typeface="Cambria" panose="02040503050406030204" pitchFamily="18" charset="0"/>
            </a:endParaRPr>
          </a:p>
          <a:p>
            <a:pPr marL="342900" indent="-342900">
              <a:buFont typeface="Arial" panose="020B0604020202020204" pitchFamily="34" charset="0"/>
              <a:buChar char="•"/>
            </a:pPr>
            <a:r>
              <a:rPr lang="en-GB" sz="2400" b="0" i="0" dirty="0">
                <a:solidFill>
                  <a:srgbClr val="374151"/>
                </a:solidFill>
                <a:effectLst/>
                <a:latin typeface="Söhne"/>
              </a:rPr>
              <a:t>Political factors refer to the impact of government policies, regulations, and laws on an organization's operations, strategies, and decision-making.</a:t>
            </a:r>
          </a:p>
          <a:p>
            <a:pPr marL="342900" indent="-342900">
              <a:buFont typeface="Arial" panose="020B0604020202020204" pitchFamily="34" charset="0"/>
              <a:buChar char="•"/>
            </a:pPr>
            <a:endParaRPr lang="en-GB" sz="2400" b="0" i="0" dirty="0">
              <a:solidFill>
                <a:srgbClr val="374151"/>
              </a:solidFill>
              <a:effectLst/>
              <a:latin typeface="Söhne"/>
            </a:endParaRPr>
          </a:p>
          <a:p>
            <a:pPr marL="342900" indent="-342900">
              <a:buFont typeface="Arial" panose="020B0604020202020204" pitchFamily="34" charset="0"/>
              <a:buChar char="•"/>
            </a:pPr>
            <a:r>
              <a:rPr lang="en-GB" sz="2400" b="0" i="0" dirty="0">
                <a:solidFill>
                  <a:srgbClr val="374151"/>
                </a:solidFill>
                <a:effectLst/>
                <a:latin typeface="Söhne"/>
              </a:rPr>
              <a:t> These factors can be both internal and external to an organization and can vary widely across different countries and regions.</a:t>
            </a:r>
            <a:endParaRPr lang="en-PK" sz="2400" b="1" dirty="0">
              <a:latin typeface="Cambria" panose="02040503050406030204" pitchFamily="18" charset="0"/>
            </a:endParaRPr>
          </a:p>
        </p:txBody>
      </p:sp>
      <p:pic>
        <p:nvPicPr>
          <p:cNvPr id="20" name="Picture 19">
            <a:extLst>
              <a:ext uri="{FF2B5EF4-FFF2-40B4-BE49-F238E27FC236}">
                <a16:creationId xmlns:a16="http://schemas.microsoft.com/office/drawing/2014/main" id="{17644BB5-6671-FF41-9BFD-E14A2A611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6570" y="0"/>
            <a:ext cx="8412042" cy="3302000"/>
          </a:xfrm>
          <a:prstGeom prst="rect">
            <a:avLst/>
          </a:prstGeom>
        </p:spPr>
      </p:pic>
      <p:sp>
        <p:nvSpPr>
          <p:cNvPr id="21" name="TextBox 20">
            <a:extLst>
              <a:ext uri="{FF2B5EF4-FFF2-40B4-BE49-F238E27FC236}">
                <a16:creationId xmlns:a16="http://schemas.microsoft.com/office/drawing/2014/main" id="{1E1149B7-2CA7-C949-B3E7-11F3493A5316}"/>
              </a:ext>
            </a:extLst>
          </p:cNvPr>
          <p:cNvSpPr txBox="1"/>
          <p:nvPr/>
        </p:nvSpPr>
        <p:spPr>
          <a:xfrm>
            <a:off x="3739794" y="3302000"/>
            <a:ext cx="1629549" cy="461665"/>
          </a:xfrm>
          <a:prstGeom prst="rect">
            <a:avLst/>
          </a:prstGeom>
          <a:noFill/>
        </p:spPr>
        <p:txBody>
          <a:bodyPr wrap="none" rtlCol="0">
            <a:spAutoFit/>
          </a:bodyPr>
          <a:lstStyle/>
          <a:p>
            <a:r>
              <a:rPr lang="en-GB" sz="2400" b="1" dirty="0">
                <a:latin typeface="Cambria" panose="02040503050406030204" pitchFamily="18" charset="0"/>
              </a:rPr>
              <a:t>E</a:t>
            </a:r>
            <a:r>
              <a:rPr lang="en-PK" sz="2400" b="1" dirty="0">
                <a:latin typeface="Cambria" panose="02040503050406030204" pitchFamily="18" charset="0"/>
              </a:rPr>
              <a:t>xamples:</a:t>
            </a:r>
          </a:p>
        </p:txBody>
      </p:sp>
      <p:sp>
        <p:nvSpPr>
          <p:cNvPr id="22" name="TextBox 21">
            <a:extLst>
              <a:ext uri="{FF2B5EF4-FFF2-40B4-BE49-F238E27FC236}">
                <a16:creationId xmlns:a16="http://schemas.microsoft.com/office/drawing/2014/main" id="{6BF63509-AFE3-294A-9457-0F5A86670360}"/>
              </a:ext>
            </a:extLst>
          </p:cNvPr>
          <p:cNvSpPr txBox="1"/>
          <p:nvPr/>
        </p:nvSpPr>
        <p:spPr>
          <a:xfrm>
            <a:off x="3766570" y="3763665"/>
            <a:ext cx="8174648" cy="2862322"/>
          </a:xfrm>
          <a:prstGeom prst="rect">
            <a:avLst/>
          </a:prstGeom>
          <a:noFill/>
        </p:spPr>
        <p:txBody>
          <a:bodyPr wrap="square" rtlCol="0">
            <a:spAutoFit/>
          </a:bodyPr>
          <a:lstStyle/>
          <a:p>
            <a:pPr marL="342900" indent="-342900">
              <a:buFont typeface="Arial" panose="020B0604020202020204" pitchFamily="34" charset="0"/>
              <a:buChar char="•"/>
            </a:pPr>
            <a:r>
              <a:rPr lang="en-GB" sz="2000" b="1" i="0" dirty="0">
                <a:solidFill>
                  <a:srgbClr val="374151"/>
                </a:solidFill>
                <a:effectLst/>
                <a:latin typeface="Cambria" panose="02040503050406030204" pitchFamily="18" charset="0"/>
              </a:rPr>
              <a:t>Government stability and political risks: </a:t>
            </a:r>
            <a:r>
              <a:rPr lang="en-GB" sz="2000" b="0" i="0" dirty="0">
                <a:solidFill>
                  <a:srgbClr val="374151"/>
                </a:solidFill>
                <a:effectLst/>
                <a:latin typeface="Cambria" panose="02040503050406030204" pitchFamily="18" charset="0"/>
              </a:rPr>
              <a:t>Changes in government policies or instability in the political environment can impact an organization's operations, particularly if it operates in countries with high levels of political risk.</a:t>
            </a:r>
          </a:p>
          <a:p>
            <a:pPr marL="342900" indent="-342900">
              <a:buFont typeface="Arial" panose="020B0604020202020204" pitchFamily="34" charset="0"/>
              <a:buChar char="•"/>
            </a:pPr>
            <a:r>
              <a:rPr lang="en-GB" sz="2000" b="1" i="0" dirty="0">
                <a:solidFill>
                  <a:srgbClr val="374151"/>
                </a:solidFill>
                <a:effectLst/>
                <a:latin typeface="Cambria" panose="02040503050406030204" pitchFamily="18" charset="0"/>
              </a:rPr>
              <a:t>Taxation policies: </a:t>
            </a:r>
            <a:r>
              <a:rPr lang="en-GB" sz="2000" b="0" i="0" dirty="0">
                <a:solidFill>
                  <a:srgbClr val="374151"/>
                </a:solidFill>
                <a:effectLst/>
                <a:latin typeface="Cambria" panose="02040503050406030204" pitchFamily="18" charset="0"/>
              </a:rPr>
              <a:t>Taxation policies can have a significant impact on an organization's profitability and ability to invest in new projects</a:t>
            </a:r>
            <a:endParaRPr lang="en-GB" sz="2000" dirty="0">
              <a:solidFill>
                <a:srgbClr val="374151"/>
              </a:solidFill>
              <a:latin typeface="Cambria" panose="02040503050406030204" pitchFamily="18" charset="0"/>
            </a:endParaRPr>
          </a:p>
          <a:p>
            <a:pPr marL="342900" indent="-342900">
              <a:buFont typeface="Arial" panose="020B0604020202020204" pitchFamily="34" charset="0"/>
              <a:buChar char="•"/>
            </a:pPr>
            <a:r>
              <a:rPr lang="en-GB" sz="2000" b="1" i="0" dirty="0">
                <a:solidFill>
                  <a:srgbClr val="374151"/>
                </a:solidFill>
                <a:effectLst/>
                <a:latin typeface="Cambria" panose="02040503050406030204" pitchFamily="18" charset="0"/>
              </a:rPr>
              <a:t>Trade regulations and policies: </a:t>
            </a:r>
            <a:r>
              <a:rPr lang="en-GB" sz="2000" b="0" i="0" dirty="0">
                <a:solidFill>
                  <a:srgbClr val="374151"/>
                </a:solidFill>
                <a:effectLst/>
                <a:latin typeface="Cambria" panose="02040503050406030204" pitchFamily="18" charset="0"/>
              </a:rPr>
              <a:t>Trade regulations and policies can affect an organization's ability to import or export goods and services, impacting its supply chain and revenue streams</a:t>
            </a:r>
            <a:endParaRPr lang="en-PK" sz="2000" dirty="0">
              <a:latin typeface="Cambria" panose="02040503050406030204" pitchFamily="18" charset="0"/>
            </a:endParaRPr>
          </a:p>
        </p:txBody>
      </p:sp>
    </p:spTree>
    <p:extLst>
      <p:ext uri="{BB962C8B-B14F-4D97-AF65-F5344CB8AC3E}">
        <p14:creationId xmlns:p14="http://schemas.microsoft.com/office/powerpoint/2010/main" val="2465751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921DA9-A3EF-BB4E-BE9D-868E1E394D9E}"/>
              </a:ext>
            </a:extLst>
          </p:cNvPr>
          <p:cNvSpPr txBox="1"/>
          <p:nvPr/>
        </p:nvSpPr>
        <p:spPr>
          <a:xfrm>
            <a:off x="103909" y="959070"/>
            <a:ext cx="11984182" cy="5770811"/>
          </a:xfrm>
          <a:prstGeom prst="rect">
            <a:avLst/>
          </a:prstGeom>
          <a:noFill/>
        </p:spPr>
        <p:txBody>
          <a:bodyPr wrap="square">
            <a:spAutoFit/>
          </a:bodyPr>
          <a:lstStyle/>
          <a:p>
            <a:pPr algn="l">
              <a:buFont typeface="+mj-lt"/>
              <a:buAutoNum type="arabicPeriod"/>
            </a:pPr>
            <a:r>
              <a:rPr lang="en-GB" sz="2400" b="1" i="0" dirty="0">
                <a:solidFill>
                  <a:srgbClr val="374151"/>
                </a:solidFill>
                <a:effectLst/>
                <a:latin typeface="Cambria" panose="02040503050406030204" pitchFamily="18" charset="0"/>
              </a:rPr>
              <a:t>Government policies and regulations:</a:t>
            </a:r>
          </a:p>
          <a:p>
            <a:pPr marL="342900" indent="-342900" algn="l">
              <a:buFont typeface="Arial" panose="020B0604020202020204" pitchFamily="34" charset="0"/>
              <a:buChar char="•"/>
            </a:pPr>
            <a:r>
              <a:rPr lang="en-GB" sz="2100" b="0" i="0" dirty="0">
                <a:solidFill>
                  <a:srgbClr val="374151"/>
                </a:solidFill>
                <a:effectLst/>
                <a:latin typeface="Cambria" panose="02040503050406030204" pitchFamily="18" charset="0"/>
              </a:rPr>
              <a:t> Government policies and regulations can have a significant impact on businesses.</a:t>
            </a:r>
          </a:p>
          <a:p>
            <a:pPr marL="342900" indent="-342900" algn="l">
              <a:buFont typeface="Arial" panose="020B0604020202020204" pitchFamily="34" charset="0"/>
              <a:buChar char="•"/>
            </a:pPr>
            <a:r>
              <a:rPr lang="en-GB" sz="2100" b="0" i="0" dirty="0">
                <a:solidFill>
                  <a:srgbClr val="374151"/>
                </a:solidFill>
                <a:effectLst/>
                <a:latin typeface="Cambria" panose="02040503050406030204" pitchFamily="18" charset="0"/>
              </a:rPr>
              <a:t> For example, changes in tax policies, trade policies, and labour laws can affect a business's profitability and operations.</a:t>
            </a:r>
          </a:p>
          <a:p>
            <a:pPr algn="l"/>
            <a:r>
              <a:rPr lang="en-GB" sz="2400" b="1" i="0" dirty="0">
                <a:solidFill>
                  <a:srgbClr val="374151"/>
                </a:solidFill>
                <a:effectLst/>
                <a:latin typeface="Cambria" panose="02040503050406030204" pitchFamily="18" charset="0"/>
              </a:rPr>
              <a:t>2.Political stability:</a:t>
            </a:r>
          </a:p>
          <a:p>
            <a:pPr marL="342900" indent="-342900" algn="l">
              <a:buFont typeface="Arial" panose="020B0604020202020204" pitchFamily="34" charset="0"/>
              <a:buChar char="•"/>
            </a:pPr>
            <a:r>
              <a:rPr lang="en-GB" sz="2100" b="0" i="0" dirty="0">
                <a:solidFill>
                  <a:srgbClr val="374151"/>
                </a:solidFill>
                <a:effectLst/>
                <a:latin typeface="Cambria" panose="02040503050406030204" pitchFamily="18" charset="0"/>
              </a:rPr>
              <a:t> A stable political environment can help businesses make long-term plans and investments, while political instability can lead to uncertainty and risk.</a:t>
            </a:r>
          </a:p>
          <a:p>
            <a:pPr algn="l"/>
            <a:r>
              <a:rPr lang="en-GB" sz="2400" b="1" i="0" dirty="0">
                <a:solidFill>
                  <a:srgbClr val="374151"/>
                </a:solidFill>
                <a:effectLst/>
                <a:latin typeface="Cambria" panose="02040503050406030204" pitchFamily="18" charset="0"/>
              </a:rPr>
              <a:t>3.Political ideology: </a:t>
            </a:r>
          </a:p>
          <a:p>
            <a:pPr marL="342900" indent="-342900" algn="l">
              <a:buFont typeface="Arial" panose="020B0604020202020204" pitchFamily="34" charset="0"/>
              <a:buChar char="•"/>
            </a:pPr>
            <a:r>
              <a:rPr lang="en-GB" sz="2100" b="0" i="0" dirty="0">
                <a:solidFill>
                  <a:srgbClr val="374151"/>
                </a:solidFill>
                <a:effectLst/>
                <a:latin typeface="Cambria" panose="02040503050406030204" pitchFamily="18" charset="0"/>
              </a:rPr>
              <a:t>The political ideology of a government can also affect businesses. </a:t>
            </a:r>
          </a:p>
          <a:p>
            <a:pPr marL="342900" indent="-342900" algn="l">
              <a:buFont typeface="Arial" panose="020B0604020202020204" pitchFamily="34" charset="0"/>
              <a:buChar char="•"/>
            </a:pPr>
            <a:r>
              <a:rPr lang="en-GB" sz="2100" b="0" i="0" dirty="0">
                <a:solidFill>
                  <a:srgbClr val="374151"/>
                </a:solidFill>
                <a:effectLst/>
                <a:latin typeface="Cambria" panose="02040503050406030204" pitchFamily="18" charset="0"/>
              </a:rPr>
              <a:t>For example, a government that favours free-market policies may have different regulations and incentives than one that favours more government intervention.</a:t>
            </a:r>
          </a:p>
          <a:p>
            <a:pPr algn="l"/>
            <a:r>
              <a:rPr lang="en-GB" sz="2400" b="1" i="0" dirty="0">
                <a:solidFill>
                  <a:srgbClr val="374151"/>
                </a:solidFill>
                <a:effectLst/>
                <a:latin typeface="Cambria" panose="02040503050406030204" pitchFamily="18" charset="0"/>
              </a:rPr>
              <a:t>4.Political corruption: </a:t>
            </a:r>
          </a:p>
          <a:p>
            <a:pPr marL="342900" indent="-342900" algn="l">
              <a:buFont typeface="Arial" panose="020B0604020202020204" pitchFamily="34" charset="0"/>
              <a:buChar char="•"/>
            </a:pPr>
            <a:r>
              <a:rPr lang="en-GB" sz="2100" b="0" i="0" dirty="0">
                <a:solidFill>
                  <a:srgbClr val="374151"/>
                </a:solidFill>
                <a:effectLst/>
                <a:latin typeface="Cambria" panose="02040503050406030204" pitchFamily="18" charset="0"/>
              </a:rPr>
              <a:t>Corruption can make it difficult for businesses to operate and compete fairly, as corrupt officials may demand bribes or favour certain companies over others.</a:t>
            </a:r>
          </a:p>
          <a:p>
            <a:pPr algn="l"/>
            <a:r>
              <a:rPr lang="en-GB" sz="2400" b="1" i="0" dirty="0">
                <a:solidFill>
                  <a:srgbClr val="374151"/>
                </a:solidFill>
                <a:effectLst/>
                <a:latin typeface="Cambria" panose="02040503050406030204" pitchFamily="18" charset="0"/>
              </a:rPr>
              <a:t>5.Political conflicts: </a:t>
            </a:r>
          </a:p>
          <a:p>
            <a:pPr marL="342900" indent="-342900" algn="l">
              <a:buFont typeface="Arial" panose="020B0604020202020204" pitchFamily="34" charset="0"/>
              <a:buChar char="•"/>
            </a:pPr>
            <a:r>
              <a:rPr lang="en-GB" sz="2100" b="0" i="0" dirty="0">
                <a:solidFill>
                  <a:srgbClr val="374151"/>
                </a:solidFill>
                <a:effectLst/>
                <a:latin typeface="Cambria" panose="02040503050406030204" pitchFamily="18" charset="0"/>
              </a:rPr>
              <a:t>Political conflicts, such as wars or trade disputes, can disrupt supply chains and affect business operations.</a:t>
            </a:r>
          </a:p>
        </p:txBody>
      </p:sp>
      <p:sp>
        <p:nvSpPr>
          <p:cNvPr id="5" name="TextBox 4">
            <a:extLst>
              <a:ext uri="{FF2B5EF4-FFF2-40B4-BE49-F238E27FC236}">
                <a16:creationId xmlns:a16="http://schemas.microsoft.com/office/drawing/2014/main" id="{0D967EAC-6988-C644-8205-CD314E87508B}"/>
              </a:ext>
            </a:extLst>
          </p:cNvPr>
          <p:cNvSpPr txBox="1"/>
          <p:nvPr/>
        </p:nvSpPr>
        <p:spPr>
          <a:xfrm>
            <a:off x="103909" y="128119"/>
            <a:ext cx="9273564" cy="523220"/>
          </a:xfrm>
          <a:prstGeom prst="rect">
            <a:avLst/>
          </a:prstGeom>
          <a:noFill/>
        </p:spPr>
        <p:txBody>
          <a:bodyPr wrap="none" rtlCol="0">
            <a:spAutoFit/>
          </a:bodyPr>
          <a:lstStyle/>
          <a:p>
            <a:r>
              <a:rPr lang="en-GB" sz="2800" b="1" dirty="0">
                <a:solidFill>
                  <a:srgbClr val="343541"/>
                </a:solidFill>
                <a:latin typeface="Cambria" panose="02040503050406030204" pitchFamily="18" charset="0"/>
              </a:rPr>
              <a:t>P</a:t>
            </a:r>
            <a:r>
              <a:rPr lang="en-GB" sz="2800" b="1" i="0" dirty="0">
                <a:solidFill>
                  <a:srgbClr val="343541"/>
                </a:solidFill>
                <a:effectLst/>
                <a:latin typeface="Cambria" panose="02040503050406030204" pitchFamily="18" charset="0"/>
              </a:rPr>
              <a:t>olitical factors that influence and impact the business:</a:t>
            </a:r>
            <a:endParaRPr lang="en-PK" sz="2800" b="1" dirty="0">
              <a:latin typeface="Cambria" panose="02040503050406030204" pitchFamily="18" charset="0"/>
            </a:endParaRPr>
          </a:p>
        </p:txBody>
      </p:sp>
    </p:spTree>
    <p:extLst>
      <p:ext uri="{BB962C8B-B14F-4D97-AF65-F5344CB8AC3E}">
        <p14:creationId xmlns:p14="http://schemas.microsoft.com/office/powerpoint/2010/main" val="4289334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158D76A-1A2F-4738-8A39-9F7471114FB7}"/>
              </a:ext>
            </a:extLst>
          </p:cNvPr>
          <p:cNvSpPr/>
          <p:nvPr/>
        </p:nvSpPr>
        <p:spPr>
          <a:xfrm>
            <a:off x="0" y="-15411"/>
            <a:ext cx="3920836" cy="6873411"/>
          </a:xfrm>
          <a:prstGeom prst="rect">
            <a:avLst/>
          </a:prstGeom>
          <a:gradFill flip="none" rotWithShape="1">
            <a:gsLst>
              <a:gs pos="67000">
                <a:schemeClr val="accent3">
                  <a:alpha val="70000"/>
                </a:schemeClr>
              </a:gs>
              <a:gs pos="33000">
                <a:schemeClr val="accent2">
                  <a:alpha val="40000"/>
                </a:schemeClr>
              </a:gs>
              <a:gs pos="0">
                <a:schemeClr val="accent1">
                  <a:alpha val="20000"/>
                </a:schemeClr>
              </a:gs>
              <a:gs pos="100000">
                <a:schemeClr val="accent5">
                  <a:lumMod val="100000"/>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63CD4DD-A2C1-E346-B184-3C69DCBF1DD8}"/>
              </a:ext>
            </a:extLst>
          </p:cNvPr>
          <p:cNvSpPr txBox="1"/>
          <p:nvPr/>
        </p:nvSpPr>
        <p:spPr>
          <a:xfrm>
            <a:off x="0" y="0"/>
            <a:ext cx="4156364" cy="4339650"/>
          </a:xfrm>
          <a:prstGeom prst="rect">
            <a:avLst/>
          </a:prstGeom>
          <a:noFill/>
        </p:spPr>
        <p:txBody>
          <a:bodyPr wrap="square" rtlCol="0">
            <a:spAutoFit/>
          </a:bodyPr>
          <a:lstStyle/>
          <a:p>
            <a:pPr algn="ctr"/>
            <a:r>
              <a:rPr lang="en-GB" sz="3600" b="1" dirty="0">
                <a:solidFill>
                  <a:srgbClr val="374151"/>
                </a:solidFill>
                <a:latin typeface="Cambria" panose="02040503050406030204" pitchFamily="18" charset="0"/>
              </a:rPr>
              <a:t>Economic factors</a:t>
            </a:r>
          </a:p>
          <a:p>
            <a:pPr marL="342900" indent="-342900">
              <a:buFont typeface="Arial" panose="020B0604020202020204" pitchFamily="34" charset="0"/>
              <a:buChar char="•"/>
            </a:pPr>
            <a:r>
              <a:rPr lang="en-GB" sz="2400" i="0" dirty="0">
                <a:solidFill>
                  <a:srgbClr val="374151"/>
                </a:solidFill>
                <a:effectLst/>
                <a:latin typeface="Cambria" panose="02040503050406030204" pitchFamily="18" charset="0"/>
              </a:rPr>
              <a:t>Economic factors are factors that relate to the economy as a whole and can impact :</a:t>
            </a:r>
          </a:p>
          <a:p>
            <a:pPr marL="342900" indent="-342900">
              <a:buFont typeface="Arial" panose="020B0604020202020204" pitchFamily="34" charset="0"/>
              <a:buChar char="•"/>
            </a:pPr>
            <a:r>
              <a:rPr lang="en-GB" sz="2400" i="0" dirty="0">
                <a:solidFill>
                  <a:srgbClr val="374151"/>
                </a:solidFill>
                <a:effectLst/>
                <a:latin typeface="Cambria" panose="02040503050406030204" pitchFamily="18" charset="0"/>
              </a:rPr>
              <a:t>businesses </a:t>
            </a:r>
          </a:p>
          <a:p>
            <a:pPr marL="342900" indent="-342900">
              <a:buFont typeface="Arial" panose="020B0604020202020204" pitchFamily="34" charset="0"/>
              <a:buChar char="•"/>
            </a:pPr>
            <a:r>
              <a:rPr lang="en-GB" sz="2400" i="0" dirty="0">
                <a:solidFill>
                  <a:srgbClr val="374151"/>
                </a:solidFill>
                <a:effectLst/>
                <a:latin typeface="Cambria" panose="02040503050406030204" pitchFamily="18" charset="0"/>
              </a:rPr>
              <a:t>Industries</a:t>
            </a:r>
          </a:p>
          <a:p>
            <a:pPr marL="342900" indent="-342900">
              <a:buFont typeface="Arial" panose="020B0604020202020204" pitchFamily="34" charset="0"/>
              <a:buChar char="•"/>
            </a:pPr>
            <a:r>
              <a:rPr lang="en-GB" sz="2400" i="0" dirty="0">
                <a:solidFill>
                  <a:srgbClr val="202124"/>
                </a:solidFill>
                <a:effectLst/>
                <a:latin typeface="Cambria" panose="02040503050406030204" pitchFamily="18" charset="0"/>
              </a:rPr>
              <a:t>Education</a:t>
            </a:r>
          </a:p>
          <a:p>
            <a:pPr marL="342900" indent="-342900">
              <a:buFont typeface="Arial" panose="020B0604020202020204" pitchFamily="34" charset="0"/>
              <a:buChar char="•"/>
            </a:pPr>
            <a:r>
              <a:rPr lang="en-GB" sz="2400" i="0" dirty="0">
                <a:solidFill>
                  <a:srgbClr val="202124"/>
                </a:solidFill>
                <a:effectLst/>
                <a:latin typeface="Cambria" panose="02040503050406030204" pitchFamily="18" charset="0"/>
              </a:rPr>
              <a:t> employment status</a:t>
            </a:r>
          </a:p>
          <a:p>
            <a:pPr marL="342900" indent="-342900">
              <a:buFont typeface="Arial" panose="020B0604020202020204" pitchFamily="34" charset="0"/>
              <a:buChar char="•"/>
            </a:pPr>
            <a:r>
              <a:rPr lang="en-GB" sz="2400" i="0" dirty="0">
                <a:solidFill>
                  <a:srgbClr val="202124"/>
                </a:solidFill>
                <a:effectLst/>
                <a:latin typeface="Cambria" panose="02040503050406030204" pitchFamily="18" charset="0"/>
              </a:rPr>
              <a:t>income.</a:t>
            </a:r>
            <a:endParaRPr lang="en-GB" sz="2400" i="0" dirty="0">
              <a:solidFill>
                <a:srgbClr val="374151"/>
              </a:solidFill>
              <a:effectLst/>
              <a:latin typeface="Cambria" panose="02040503050406030204" pitchFamily="18" charset="0"/>
            </a:endParaRPr>
          </a:p>
          <a:p>
            <a:pPr marL="342900" indent="-342900">
              <a:buFont typeface="Arial" panose="020B0604020202020204" pitchFamily="34" charset="0"/>
              <a:buChar char="•"/>
            </a:pPr>
            <a:r>
              <a:rPr lang="en-GB" sz="2400" i="0" dirty="0">
                <a:solidFill>
                  <a:srgbClr val="374151"/>
                </a:solidFill>
                <a:effectLst/>
                <a:latin typeface="Cambria" panose="02040503050406030204" pitchFamily="18" charset="0"/>
              </a:rPr>
              <a:t> consumers. </a:t>
            </a:r>
          </a:p>
        </p:txBody>
      </p:sp>
      <p:pic>
        <p:nvPicPr>
          <p:cNvPr id="12" name="Picture 11">
            <a:extLst>
              <a:ext uri="{FF2B5EF4-FFF2-40B4-BE49-F238E27FC236}">
                <a16:creationId xmlns:a16="http://schemas.microsoft.com/office/drawing/2014/main" id="{0B4F0B55-BAFE-444D-9A94-AEDBADD74375}"/>
              </a:ext>
            </a:extLst>
          </p:cNvPr>
          <p:cNvPicPr>
            <a:picLocks noChangeAspect="1"/>
          </p:cNvPicPr>
          <p:nvPr/>
        </p:nvPicPr>
        <p:blipFill>
          <a:blip r:embed="rId2"/>
          <a:stretch>
            <a:fillRect/>
          </a:stretch>
        </p:blipFill>
        <p:spPr>
          <a:xfrm>
            <a:off x="3536126" y="-694459"/>
            <a:ext cx="9016092" cy="3922568"/>
          </a:xfrm>
          <a:prstGeom prst="rect">
            <a:avLst/>
          </a:prstGeom>
        </p:spPr>
      </p:pic>
      <p:sp>
        <p:nvSpPr>
          <p:cNvPr id="13" name="TextBox 12">
            <a:extLst>
              <a:ext uri="{FF2B5EF4-FFF2-40B4-BE49-F238E27FC236}">
                <a16:creationId xmlns:a16="http://schemas.microsoft.com/office/drawing/2014/main" id="{B6A210A3-2E0C-6F45-AA6F-990026F93A0D}"/>
              </a:ext>
            </a:extLst>
          </p:cNvPr>
          <p:cNvSpPr txBox="1"/>
          <p:nvPr/>
        </p:nvSpPr>
        <p:spPr>
          <a:xfrm>
            <a:off x="3894626" y="3024567"/>
            <a:ext cx="1629549" cy="461665"/>
          </a:xfrm>
          <a:prstGeom prst="rect">
            <a:avLst/>
          </a:prstGeom>
          <a:noFill/>
        </p:spPr>
        <p:txBody>
          <a:bodyPr wrap="none" rtlCol="0">
            <a:spAutoFit/>
          </a:bodyPr>
          <a:lstStyle/>
          <a:p>
            <a:r>
              <a:rPr lang="en-PK" sz="2400" b="1" dirty="0">
                <a:latin typeface="Cambria" panose="02040503050406030204" pitchFamily="18" charset="0"/>
              </a:rPr>
              <a:t>Examples:</a:t>
            </a:r>
          </a:p>
        </p:txBody>
      </p:sp>
      <p:sp>
        <p:nvSpPr>
          <p:cNvPr id="18" name="TextBox 17">
            <a:extLst>
              <a:ext uri="{FF2B5EF4-FFF2-40B4-BE49-F238E27FC236}">
                <a16:creationId xmlns:a16="http://schemas.microsoft.com/office/drawing/2014/main" id="{2FEE4966-8933-4C48-ABF1-E001492D15F5}"/>
              </a:ext>
            </a:extLst>
          </p:cNvPr>
          <p:cNvSpPr txBox="1"/>
          <p:nvPr/>
        </p:nvSpPr>
        <p:spPr>
          <a:xfrm>
            <a:off x="3868415" y="3551855"/>
            <a:ext cx="8660024" cy="1077218"/>
          </a:xfrm>
          <a:prstGeom prst="rect">
            <a:avLst/>
          </a:prstGeom>
          <a:noFill/>
        </p:spPr>
        <p:txBody>
          <a:bodyPr wrap="square">
            <a:spAutoFit/>
          </a:bodyPr>
          <a:lstStyle/>
          <a:p>
            <a:r>
              <a:rPr lang="en-GB" sz="2400" b="1" i="0" dirty="0">
                <a:solidFill>
                  <a:srgbClr val="374151"/>
                </a:solidFill>
                <a:effectLst/>
                <a:latin typeface="Söhne"/>
              </a:rPr>
              <a:t>Market conditions: </a:t>
            </a:r>
          </a:p>
          <a:p>
            <a:pPr marL="342900" indent="-342900">
              <a:buFont typeface="Arial" panose="020B0604020202020204" pitchFamily="34" charset="0"/>
              <a:buChar char="•"/>
            </a:pPr>
            <a:r>
              <a:rPr lang="en-GB" sz="2000" b="0" i="0" dirty="0">
                <a:solidFill>
                  <a:srgbClr val="374151"/>
                </a:solidFill>
                <a:effectLst/>
                <a:latin typeface="Söhne"/>
              </a:rPr>
              <a:t>The overall state of the economy, including factors such as inflation, interest rates and unemployment rates, can impact businesses</a:t>
            </a:r>
            <a:endParaRPr lang="en-PK" sz="2000" dirty="0"/>
          </a:p>
        </p:txBody>
      </p:sp>
      <p:sp>
        <p:nvSpPr>
          <p:cNvPr id="20" name="TextBox 19">
            <a:extLst>
              <a:ext uri="{FF2B5EF4-FFF2-40B4-BE49-F238E27FC236}">
                <a16:creationId xmlns:a16="http://schemas.microsoft.com/office/drawing/2014/main" id="{EF7C1A76-023E-0547-B626-E912EA571788}"/>
              </a:ext>
            </a:extLst>
          </p:cNvPr>
          <p:cNvSpPr txBox="1"/>
          <p:nvPr/>
        </p:nvSpPr>
        <p:spPr>
          <a:xfrm>
            <a:off x="3920836" y="4556335"/>
            <a:ext cx="8812424" cy="1077218"/>
          </a:xfrm>
          <a:prstGeom prst="rect">
            <a:avLst/>
          </a:prstGeom>
          <a:noFill/>
        </p:spPr>
        <p:txBody>
          <a:bodyPr wrap="square">
            <a:spAutoFit/>
          </a:bodyPr>
          <a:lstStyle/>
          <a:p>
            <a:r>
              <a:rPr lang="en-GB" sz="2400" b="1" i="0" dirty="0">
                <a:solidFill>
                  <a:srgbClr val="374151"/>
                </a:solidFill>
                <a:effectLst/>
                <a:latin typeface="Söhne"/>
              </a:rPr>
              <a:t>Consumer behaviour:</a:t>
            </a:r>
          </a:p>
          <a:p>
            <a:pPr marL="342900" indent="-342900">
              <a:buFont typeface="Arial" panose="020B0604020202020204" pitchFamily="34" charset="0"/>
              <a:buChar char="•"/>
            </a:pPr>
            <a:r>
              <a:rPr lang="en-GB" sz="2000" b="0" i="0" dirty="0">
                <a:solidFill>
                  <a:srgbClr val="374151"/>
                </a:solidFill>
                <a:effectLst/>
                <a:latin typeface="Söhne"/>
              </a:rPr>
              <a:t> Consumer behaviour, such as purchasing power, spending habits, and preferences can impact businesses.</a:t>
            </a:r>
            <a:endParaRPr lang="en-PK" sz="2000" dirty="0"/>
          </a:p>
        </p:txBody>
      </p:sp>
      <p:sp>
        <p:nvSpPr>
          <p:cNvPr id="22" name="TextBox 21">
            <a:extLst>
              <a:ext uri="{FF2B5EF4-FFF2-40B4-BE49-F238E27FC236}">
                <a16:creationId xmlns:a16="http://schemas.microsoft.com/office/drawing/2014/main" id="{2D1CB9F2-B248-4D4C-9C42-54E339D1ADE6}"/>
              </a:ext>
            </a:extLst>
          </p:cNvPr>
          <p:cNvSpPr txBox="1"/>
          <p:nvPr/>
        </p:nvSpPr>
        <p:spPr>
          <a:xfrm>
            <a:off x="3894626" y="5527586"/>
            <a:ext cx="8660024" cy="1384995"/>
          </a:xfrm>
          <a:prstGeom prst="rect">
            <a:avLst/>
          </a:prstGeom>
          <a:noFill/>
        </p:spPr>
        <p:txBody>
          <a:bodyPr wrap="square">
            <a:spAutoFit/>
          </a:bodyPr>
          <a:lstStyle/>
          <a:p>
            <a:pPr algn="l"/>
            <a:r>
              <a:rPr lang="en-GB" sz="2400" b="1" i="0" dirty="0">
                <a:solidFill>
                  <a:srgbClr val="374151"/>
                </a:solidFill>
                <a:effectLst/>
                <a:latin typeface="Söhne"/>
              </a:rPr>
              <a:t>Global economic conditions: </a:t>
            </a:r>
          </a:p>
          <a:p>
            <a:pPr marL="342900" indent="-342900" algn="l">
              <a:buFont typeface="Arial" panose="020B0604020202020204" pitchFamily="34" charset="0"/>
              <a:buChar char="•"/>
            </a:pPr>
            <a:r>
              <a:rPr lang="en-GB" sz="2000" b="0" i="0" dirty="0">
                <a:solidFill>
                  <a:srgbClr val="374151"/>
                </a:solidFill>
                <a:effectLst/>
                <a:latin typeface="Söhne"/>
              </a:rPr>
              <a:t>Global economic conditions, such as changes in international trade policies or currency exchange rates, can affect businesses that operate in international markets.</a:t>
            </a:r>
          </a:p>
        </p:txBody>
      </p:sp>
    </p:spTree>
    <p:extLst>
      <p:ext uri="{BB962C8B-B14F-4D97-AF65-F5344CB8AC3E}">
        <p14:creationId xmlns:p14="http://schemas.microsoft.com/office/powerpoint/2010/main" val="3405378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2917DF-DDA0-3B45-A21E-486411C71602}"/>
              </a:ext>
            </a:extLst>
          </p:cNvPr>
          <p:cNvSpPr txBox="1"/>
          <p:nvPr/>
        </p:nvSpPr>
        <p:spPr>
          <a:xfrm>
            <a:off x="0" y="634056"/>
            <a:ext cx="11471563" cy="5786199"/>
          </a:xfrm>
          <a:prstGeom prst="rect">
            <a:avLst/>
          </a:prstGeom>
          <a:noFill/>
        </p:spPr>
        <p:txBody>
          <a:bodyPr wrap="square" rtlCol="0">
            <a:spAutoFit/>
          </a:bodyPr>
          <a:lstStyle/>
          <a:p>
            <a:pPr algn="l"/>
            <a:r>
              <a:rPr lang="en-GB" sz="2200" b="0" i="0" dirty="0">
                <a:solidFill>
                  <a:srgbClr val="374151"/>
                </a:solidFill>
                <a:effectLst/>
                <a:latin typeface="Cambria" panose="02040503050406030204" pitchFamily="18" charset="0"/>
              </a:rPr>
              <a:t>There are several economic factors that can influence and impact the business environment. </a:t>
            </a:r>
          </a:p>
          <a:p>
            <a:pPr algn="l"/>
            <a:r>
              <a:rPr lang="en-GB" sz="2200" b="1" i="0" dirty="0">
                <a:solidFill>
                  <a:srgbClr val="374151"/>
                </a:solidFill>
                <a:effectLst/>
                <a:latin typeface="Cambria" panose="02040503050406030204" pitchFamily="18" charset="0"/>
              </a:rPr>
              <a:t>1.Inflation:</a:t>
            </a:r>
          </a:p>
          <a:p>
            <a:pPr marL="342900" indent="-342900" algn="l">
              <a:buFont typeface="Arial" panose="020B0604020202020204" pitchFamily="34" charset="0"/>
              <a:buChar char="•"/>
            </a:pPr>
            <a:r>
              <a:rPr lang="en-GB" sz="2200" b="0" i="0" dirty="0">
                <a:solidFill>
                  <a:srgbClr val="374151"/>
                </a:solidFill>
                <a:effectLst/>
                <a:latin typeface="Cambria" panose="02040503050406030204" pitchFamily="18" charset="0"/>
              </a:rPr>
              <a:t> Inflation is the rate at which prices for goods and services increase over time. High inflation can lead to higher costs for businesses, which can impact their profitability and operations.</a:t>
            </a:r>
          </a:p>
          <a:p>
            <a:pPr algn="l"/>
            <a:r>
              <a:rPr lang="en-GB" sz="2200" b="1" i="0" dirty="0">
                <a:solidFill>
                  <a:srgbClr val="374151"/>
                </a:solidFill>
                <a:effectLst/>
                <a:latin typeface="Cambria" panose="02040503050406030204" pitchFamily="18" charset="0"/>
              </a:rPr>
              <a:t>2.Interest rates:</a:t>
            </a:r>
          </a:p>
          <a:p>
            <a:pPr marL="342900" indent="-342900" algn="l">
              <a:buFont typeface="Arial" panose="020B0604020202020204" pitchFamily="34" charset="0"/>
              <a:buChar char="•"/>
            </a:pPr>
            <a:r>
              <a:rPr lang="en-GB" sz="2200" b="0" i="0" dirty="0">
                <a:solidFill>
                  <a:srgbClr val="374151"/>
                </a:solidFill>
                <a:effectLst/>
                <a:latin typeface="Cambria" panose="02040503050406030204" pitchFamily="18" charset="0"/>
              </a:rPr>
              <a:t> Interest rates can impact businesses in several ways, such as by affecting borrowing costs, investment decisions, and consumer spending.</a:t>
            </a:r>
          </a:p>
          <a:p>
            <a:pPr algn="l"/>
            <a:r>
              <a:rPr lang="en-GB" sz="2200" b="1" i="0" dirty="0">
                <a:solidFill>
                  <a:srgbClr val="374151"/>
                </a:solidFill>
                <a:effectLst/>
                <a:latin typeface="Cambria" panose="02040503050406030204" pitchFamily="18" charset="0"/>
              </a:rPr>
              <a:t>3.Economic growth: </a:t>
            </a:r>
          </a:p>
          <a:p>
            <a:pPr marL="342900" indent="-342900" algn="l">
              <a:buFont typeface="Arial" panose="020B0604020202020204" pitchFamily="34" charset="0"/>
              <a:buChar char="•"/>
            </a:pPr>
            <a:r>
              <a:rPr lang="en-GB" sz="2200" b="0" i="0" dirty="0">
                <a:solidFill>
                  <a:srgbClr val="374151"/>
                </a:solidFill>
                <a:effectLst/>
                <a:latin typeface="Cambria" panose="02040503050406030204" pitchFamily="18" charset="0"/>
              </a:rPr>
              <a:t>The overall level of economic growth can impact businesses, as a strong economy can lead to increased demand for goods and services.</a:t>
            </a:r>
          </a:p>
          <a:p>
            <a:pPr algn="l"/>
            <a:r>
              <a:rPr lang="en-GB" sz="2200" b="1" i="0" dirty="0">
                <a:solidFill>
                  <a:srgbClr val="374151"/>
                </a:solidFill>
                <a:effectLst/>
                <a:latin typeface="Cambria" panose="02040503050406030204" pitchFamily="18" charset="0"/>
              </a:rPr>
              <a:t>4.Exchange rates:</a:t>
            </a:r>
          </a:p>
          <a:p>
            <a:pPr marL="342900" indent="-342900" algn="l">
              <a:buFont typeface="Arial" panose="020B0604020202020204" pitchFamily="34" charset="0"/>
              <a:buChar char="•"/>
            </a:pPr>
            <a:r>
              <a:rPr lang="en-GB" sz="2200" b="0" i="0" dirty="0">
                <a:solidFill>
                  <a:srgbClr val="374151"/>
                </a:solidFill>
                <a:effectLst/>
                <a:latin typeface="Cambria" panose="02040503050406030204" pitchFamily="18" charset="0"/>
              </a:rPr>
              <a:t> Exchange rates can impact businesses that operate in international markets, as changes in currency values can impact export and import costs.</a:t>
            </a:r>
          </a:p>
          <a:p>
            <a:pPr algn="l"/>
            <a:r>
              <a:rPr lang="en-GB" sz="2200" b="1" i="0" dirty="0">
                <a:solidFill>
                  <a:srgbClr val="374151"/>
                </a:solidFill>
                <a:effectLst/>
                <a:latin typeface="Cambria" panose="02040503050406030204" pitchFamily="18" charset="0"/>
              </a:rPr>
              <a:t>5.Labour costs:</a:t>
            </a:r>
          </a:p>
          <a:p>
            <a:pPr marL="342900" indent="-342900" algn="l">
              <a:buFont typeface="Arial" panose="020B0604020202020204" pitchFamily="34" charset="0"/>
              <a:buChar char="•"/>
            </a:pPr>
            <a:r>
              <a:rPr lang="en-GB" sz="2200" b="0" i="0" dirty="0">
                <a:solidFill>
                  <a:srgbClr val="374151"/>
                </a:solidFill>
                <a:effectLst/>
                <a:latin typeface="Cambria" panose="02040503050406030204" pitchFamily="18" charset="0"/>
              </a:rPr>
              <a:t> Labour costs, including wages and benefits, can impact businesses, particularly in industries that rely heavily on labour</a:t>
            </a:r>
          </a:p>
          <a:p>
            <a:endParaRPr lang="en-PK" dirty="0"/>
          </a:p>
        </p:txBody>
      </p:sp>
      <p:sp>
        <p:nvSpPr>
          <p:cNvPr id="4" name="TextBox 3">
            <a:extLst>
              <a:ext uri="{FF2B5EF4-FFF2-40B4-BE49-F238E27FC236}">
                <a16:creationId xmlns:a16="http://schemas.microsoft.com/office/drawing/2014/main" id="{FC0D4A17-B136-944D-A36D-55E05D21F5DA}"/>
              </a:ext>
            </a:extLst>
          </p:cNvPr>
          <p:cNvSpPr txBox="1"/>
          <p:nvPr/>
        </p:nvSpPr>
        <p:spPr>
          <a:xfrm>
            <a:off x="286845" y="110836"/>
            <a:ext cx="11618309" cy="523220"/>
          </a:xfrm>
          <a:prstGeom prst="rect">
            <a:avLst/>
          </a:prstGeom>
          <a:noFill/>
        </p:spPr>
        <p:txBody>
          <a:bodyPr wrap="none" rtlCol="0">
            <a:spAutoFit/>
          </a:bodyPr>
          <a:lstStyle/>
          <a:p>
            <a:r>
              <a:rPr lang="en-GB" sz="2800" b="1" i="0" dirty="0">
                <a:solidFill>
                  <a:srgbClr val="343541"/>
                </a:solidFill>
                <a:effectLst/>
                <a:latin typeface="Cambria" panose="02040503050406030204" pitchFamily="18" charset="0"/>
              </a:rPr>
              <a:t>Economic factors that influence and impact the business environment</a:t>
            </a:r>
            <a:endParaRPr lang="en-PK" sz="2800" b="1" dirty="0">
              <a:latin typeface="Cambria" panose="02040503050406030204" pitchFamily="18" charset="0"/>
            </a:endParaRPr>
          </a:p>
        </p:txBody>
      </p:sp>
    </p:spTree>
    <p:extLst>
      <p:ext uri="{BB962C8B-B14F-4D97-AF65-F5344CB8AC3E}">
        <p14:creationId xmlns:p14="http://schemas.microsoft.com/office/powerpoint/2010/main" val="982052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158D76A-1A2F-4738-8A39-9F7471114FB7}"/>
              </a:ext>
            </a:extLst>
          </p:cNvPr>
          <p:cNvSpPr/>
          <p:nvPr/>
        </p:nvSpPr>
        <p:spPr>
          <a:xfrm>
            <a:off x="0" y="0"/>
            <a:ext cx="3739794" cy="6873411"/>
          </a:xfrm>
          <a:prstGeom prst="rect">
            <a:avLst/>
          </a:prstGeom>
          <a:gradFill flip="none" rotWithShape="1">
            <a:gsLst>
              <a:gs pos="67000">
                <a:schemeClr val="accent3">
                  <a:alpha val="70000"/>
                </a:schemeClr>
              </a:gs>
              <a:gs pos="33000">
                <a:schemeClr val="accent2">
                  <a:alpha val="40000"/>
                </a:schemeClr>
              </a:gs>
              <a:gs pos="0">
                <a:schemeClr val="accent1">
                  <a:alpha val="20000"/>
                </a:schemeClr>
              </a:gs>
              <a:gs pos="100000">
                <a:schemeClr val="accent5">
                  <a:lumMod val="100000"/>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7F56E2E-E8CF-7847-AEE2-BE47FC869C77}"/>
              </a:ext>
            </a:extLst>
          </p:cNvPr>
          <p:cNvSpPr txBox="1"/>
          <p:nvPr/>
        </p:nvSpPr>
        <p:spPr>
          <a:xfrm>
            <a:off x="0" y="0"/>
            <a:ext cx="3739794" cy="3970318"/>
          </a:xfrm>
          <a:prstGeom prst="rect">
            <a:avLst/>
          </a:prstGeom>
          <a:noFill/>
        </p:spPr>
        <p:txBody>
          <a:bodyPr wrap="square" rtlCol="0">
            <a:spAutoFit/>
          </a:bodyPr>
          <a:lstStyle/>
          <a:p>
            <a:pPr algn="ctr"/>
            <a:r>
              <a:rPr lang="en-GB" sz="3600" b="1" i="0" dirty="0">
                <a:solidFill>
                  <a:srgbClr val="202124"/>
                </a:solidFill>
                <a:effectLst/>
                <a:latin typeface="Cambria" panose="02040503050406030204" pitchFamily="18" charset="0"/>
              </a:rPr>
              <a:t>Social factors</a:t>
            </a:r>
          </a:p>
          <a:p>
            <a:pPr marL="342900" indent="-342900">
              <a:buFont typeface="Arial" panose="020B0604020202020204" pitchFamily="34" charset="0"/>
              <a:buChar char="•"/>
            </a:pPr>
            <a:r>
              <a:rPr lang="en-GB" sz="2400" b="0" i="0" dirty="0">
                <a:solidFill>
                  <a:srgbClr val="202124"/>
                </a:solidFill>
                <a:effectLst/>
                <a:latin typeface="Cambria" panose="02040503050406030204" pitchFamily="18" charset="0"/>
              </a:rPr>
              <a:t>Social factors are </a:t>
            </a:r>
            <a:r>
              <a:rPr lang="en-GB" sz="2400" b="0" i="0" dirty="0">
                <a:solidFill>
                  <a:srgbClr val="040C28"/>
                </a:solidFill>
                <a:effectLst/>
                <a:latin typeface="Cambria" panose="02040503050406030204" pitchFamily="18" charset="0"/>
              </a:rPr>
              <a:t>the things that affect the habits and spending of customers</a:t>
            </a:r>
            <a:r>
              <a:rPr lang="en-GB" sz="2400" b="0" i="0" dirty="0">
                <a:solidFill>
                  <a:srgbClr val="202124"/>
                </a:solidFill>
                <a:effectLst/>
                <a:latin typeface="Cambria" panose="02040503050406030204" pitchFamily="18" charset="0"/>
              </a:rPr>
              <a:t>.</a:t>
            </a:r>
          </a:p>
          <a:p>
            <a:pPr marL="342900" indent="-342900">
              <a:buFont typeface="Arial" panose="020B0604020202020204" pitchFamily="34" charset="0"/>
              <a:buChar char="•"/>
            </a:pPr>
            <a:r>
              <a:rPr lang="en-GB" sz="2400" b="0" i="0" dirty="0">
                <a:solidFill>
                  <a:srgbClr val="374151"/>
                </a:solidFill>
                <a:effectLst/>
                <a:latin typeface="Cambria" panose="02040503050406030204" pitchFamily="18" charset="0"/>
              </a:rPr>
              <a:t>Social factors refer to the cultural, demographic, and societal trends that can impact businesses.</a:t>
            </a:r>
            <a:endParaRPr lang="en-PK" sz="2400" dirty="0">
              <a:latin typeface="Cambria" panose="02040503050406030204" pitchFamily="18" charset="0"/>
            </a:endParaRPr>
          </a:p>
        </p:txBody>
      </p:sp>
      <p:pic>
        <p:nvPicPr>
          <p:cNvPr id="12" name="Picture 11">
            <a:extLst>
              <a:ext uri="{FF2B5EF4-FFF2-40B4-BE49-F238E27FC236}">
                <a16:creationId xmlns:a16="http://schemas.microsoft.com/office/drawing/2014/main" id="{AFFFCEB5-32E9-B54C-BC34-C4F6F8C657BC}"/>
              </a:ext>
            </a:extLst>
          </p:cNvPr>
          <p:cNvPicPr>
            <a:picLocks noChangeAspect="1"/>
          </p:cNvPicPr>
          <p:nvPr/>
        </p:nvPicPr>
        <p:blipFill rotWithShape="1">
          <a:blip r:embed="rId2"/>
          <a:srcRect t="23031"/>
          <a:stretch/>
        </p:blipFill>
        <p:spPr>
          <a:xfrm>
            <a:off x="3739794" y="110939"/>
            <a:ext cx="8452206" cy="3055918"/>
          </a:xfrm>
          <a:prstGeom prst="rect">
            <a:avLst/>
          </a:prstGeom>
        </p:spPr>
      </p:pic>
      <p:sp>
        <p:nvSpPr>
          <p:cNvPr id="13" name="TextBox 12">
            <a:extLst>
              <a:ext uri="{FF2B5EF4-FFF2-40B4-BE49-F238E27FC236}">
                <a16:creationId xmlns:a16="http://schemas.microsoft.com/office/drawing/2014/main" id="{23127F77-E04A-FD44-8ACD-95CAE43B8138}"/>
              </a:ext>
            </a:extLst>
          </p:cNvPr>
          <p:cNvSpPr txBox="1"/>
          <p:nvPr/>
        </p:nvSpPr>
        <p:spPr>
          <a:xfrm>
            <a:off x="3739794" y="2769964"/>
            <a:ext cx="1542987" cy="1015663"/>
          </a:xfrm>
          <a:prstGeom prst="rect">
            <a:avLst/>
          </a:prstGeom>
          <a:noFill/>
        </p:spPr>
        <p:txBody>
          <a:bodyPr wrap="none" rtlCol="0">
            <a:spAutoFit/>
          </a:bodyPr>
          <a:lstStyle/>
          <a:p>
            <a:endParaRPr lang="en-PK" dirty="0"/>
          </a:p>
          <a:p>
            <a:endParaRPr lang="en-PK" dirty="0"/>
          </a:p>
          <a:p>
            <a:r>
              <a:rPr lang="en-PK" sz="2400" b="1" dirty="0">
                <a:latin typeface="Cambria" panose="02040503050406030204" pitchFamily="18" charset="0"/>
              </a:rPr>
              <a:t>Examples</a:t>
            </a:r>
          </a:p>
        </p:txBody>
      </p:sp>
      <p:sp>
        <p:nvSpPr>
          <p:cNvPr id="14" name="TextBox 13">
            <a:extLst>
              <a:ext uri="{FF2B5EF4-FFF2-40B4-BE49-F238E27FC236}">
                <a16:creationId xmlns:a16="http://schemas.microsoft.com/office/drawing/2014/main" id="{89C521F0-B491-F543-BD63-2D19A5EC5CB9}"/>
              </a:ext>
            </a:extLst>
          </p:cNvPr>
          <p:cNvSpPr txBox="1"/>
          <p:nvPr/>
        </p:nvSpPr>
        <p:spPr>
          <a:xfrm>
            <a:off x="3661799" y="3947868"/>
            <a:ext cx="8617527" cy="2831544"/>
          </a:xfrm>
          <a:prstGeom prst="rect">
            <a:avLst/>
          </a:prstGeom>
          <a:noFill/>
        </p:spPr>
        <p:txBody>
          <a:bodyPr wrap="square" rtlCol="0">
            <a:spAutoFit/>
          </a:bodyPr>
          <a:lstStyle/>
          <a:p>
            <a:pPr algn="l">
              <a:buFont typeface="+mj-lt"/>
              <a:buAutoNum type="arabicPeriod"/>
            </a:pPr>
            <a:r>
              <a:rPr lang="en-GB" sz="2000" b="1" i="0" dirty="0">
                <a:solidFill>
                  <a:srgbClr val="374151"/>
                </a:solidFill>
                <a:effectLst/>
                <a:latin typeface="Cambria" panose="02040503050406030204" pitchFamily="18" charset="0"/>
              </a:rPr>
              <a:t>Demographic trends: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Demographic factors such as age, gender, and ethnicity can impact businesses, as they can affect the demand for products and services.</a:t>
            </a:r>
          </a:p>
          <a:p>
            <a:pPr algn="l">
              <a:buFont typeface="+mj-lt"/>
              <a:buAutoNum type="arabicPeriod"/>
            </a:pPr>
            <a:endParaRPr lang="en-GB" sz="2000" b="0" i="0" dirty="0">
              <a:solidFill>
                <a:srgbClr val="374151"/>
              </a:solidFill>
              <a:effectLst/>
              <a:latin typeface="Cambria" panose="02040503050406030204" pitchFamily="18" charset="0"/>
            </a:endParaRPr>
          </a:p>
          <a:p>
            <a:pPr algn="l"/>
            <a:r>
              <a:rPr lang="en-GB" sz="2000" b="1" i="0" dirty="0">
                <a:solidFill>
                  <a:srgbClr val="374151"/>
                </a:solidFill>
                <a:effectLst/>
                <a:latin typeface="Cambria" panose="02040503050406030204" pitchFamily="18" charset="0"/>
              </a:rPr>
              <a:t>2.Cultural factors:</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Cultural factors such as values, beliefs, and attitudes can impact businesses, as they can affect consumer behaviour and preferences.</a:t>
            </a:r>
          </a:p>
          <a:p>
            <a:pPr algn="l">
              <a:buFont typeface="+mj-lt"/>
              <a:buAutoNum type="arabicPeriod"/>
            </a:pPr>
            <a:endParaRPr lang="en-GB" sz="2000" b="1" i="0" dirty="0">
              <a:solidFill>
                <a:srgbClr val="374151"/>
              </a:solidFill>
              <a:effectLst/>
              <a:latin typeface="Cambria" panose="02040503050406030204" pitchFamily="18" charset="0"/>
            </a:endParaRPr>
          </a:p>
          <a:p>
            <a:endParaRPr lang="en-PK" dirty="0"/>
          </a:p>
        </p:txBody>
      </p:sp>
    </p:spTree>
    <p:extLst>
      <p:ext uri="{BB962C8B-B14F-4D97-AF65-F5344CB8AC3E}">
        <p14:creationId xmlns:p14="http://schemas.microsoft.com/office/powerpoint/2010/main" val="3754109250"/>
      </p:ext>
    </p:extLst>
  </p:cSld>
  <p:clrMapOvr>
    <a:masterClrMapping/>
  </p:clrMapOvr>
</p:sld>
</file>

<file path=ppt/theme/theme1.xml><?xml version="1.0" encoding="utf-8"?>
<a:theme xmlns:a="http://schemas.openxmlformats.org/drawingml/2006/main" name="Cover and End Slide Master">
  <a:themeElements>
    <a:clrScheme name="Leader for Success">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Leader for Success">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Leader for Success">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6153</TotalTime>
  <Words>3138</Words>
  <Application>Microsoft Macintosh PowerPoint</Application>
  <PresentationFormat>Widescreen</PresentationFormat>
  <Paragraphs>230</Paragraphs>
  <Slides>27</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27</vt:i4>
      </vt:variant>
    </vt:vector>
  </HeadingPairs>
  <TitlesOfParts>
    <vt:vector size="35" baseType="lpstr">
      <vt:lpstr>Arial</vt:lpstr>
      <vt:lpstr>Calibri</vt:lpstr>
      <vt:lpstr>Cambria</vt:lpstr>
      <vt:lpstr>OpenSans</vt:lpstr>
      <vt:lpstr>Söhne</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Microsoft Office User</cp:lastModifiedBy>
  <cp:revision>110</cp:revision>
  <dcterms:created xsi:type="dcterms:W3CDTF">2018-04-24T17:14:44Z</dcterms:created>
  <dcterms:modified xsi:type="dcterms:W3CDTF">2023-04-13T18:35:56Z</dcterms:modified>
</cp:coreProperties>
</file>